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7" r:id="rId1"/>
  </p:sldMasterIdLst>
  <p:notesMasterIdLst>
    <p:notesMasterId r:id="rId56"/>
  </p:notesMasterIdLst>
  <p:sldIdLst>
    <p:sldId id="325" r:id="rId2"/>
    <p:sldId id="257" r:id="rId3"/>
    <p:sldId id="282" r:id="rId4"/>
    <p:sldId id="256" r:id="rId5"/>
    <p:sldId id="259" r:id="rId6"/>
    <p:sldId id="258" r:id="rId7"/>
    <p:sldId id="326" r:id="rId8"/>
    <p:sldId id="299" r:id="rId9"/>
    <p:sldId id="300" r:id="rId10"/>
    <p:sldId id="301" r:id="rId11"/>
    <p:sldId id="302" r:id="rId12"/>
    <p:sldId id="303" r:id="rId13"/>
    <p:sldId id="304" r:id="rId14"/>
    <p:sldId id="305" r:id="rId15"/>
    <p:sldId id="306" r:id="rId16"/>
    <p:sldId id="307" r:id="rId17"/>
    <p:sldId id="308" r:id="rId18"/>
    <p:sldId id="309" r:id="rId19"/>
    <p:sldId id="310" r:id="rId20"/>
    <p:sldId id="311" r:id="rId21"/>
    <p:sldId id="312" r:id="rId22"/>
    <p:sldId id="313" r:id="rId23"/>
    <p:sldId id="314" r:id="rId24"/>
    <p:sldId id="315" r:id="rId25"/>
    <p:sldId id="316" r:id="rId26"/>
    <p:sldId id="317" r:id="rId27"/>
    <p:sldId id="318" r:id="rId28"/>
    <p:sldId id="319" r:id="rId29"/>
    <p:sldId id="264" r:id="rId30"/>
    <p:sldId id="291" r:id="rId31"/>
    <p:sldId id="292" r:id="rId32"/>
    <p:sldId id="297" r:id="rId33"/>
    <p:sldId id="324" r:id="rId34"/>
    <p:sldId id="293" r:id="rId35"/>
    <p:sldId id="294" r:id="rId36"/>
    <p:sldId id="295" r:id="rId37"/>
    <p:sldId id="296" r:id="rId38"/>
    <p:sldId id="260" r:id="rId39"/>
    <p:sldId id="263" r:id="rId40"/>
    <p:sldId id="298" r:id="rId41"/>
    <p:sldId id="266" r:id="rId42"/>
    <p:sldId id="321" r:id="rId43"/>
    <p:sldId id="265" r:id="rId44"/>
    <p:sldId id="267" r:id="rId45"/>
    <p:sldId id="322" r:id="rId46"/>
    <p:sldId id="323" r:id="rId47"/>
    <p:sldId id="276" r:id="rId48"/>
    <p:sldId id="277" r:id="rId49"/>
    <p:sldId id="278" r:id="rId50"/>
    <p:sldId id="279" r:id="rId51"/>
    <p:sldId id="281" r:id="rId52"/>
    <p:sldId id="285" r:id="rId53"/>
    <p:sldId id="289" r:id="rId54"/>
    <p:sldId id="290" r:id="rId5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7" autoAdjust="0"/>
    <p:restoredTop sz="94660"/>
  </p:normalViewPr>
  <p:slideViewPr>
    <p:cSldViewPr snapToGrid="0">
      <p:cViewPr varScale="1">
        <p:scale>
          <a:sx n="81" d="100"/>
          <a:sy n="81" d="100"/>
        </p:scale>
        <p:origin x="120" y="6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4656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presProps" Target="presProps.xml"/><Relationship Id="rId61" Type="http://schemas.microsoft.com/office/2015/10/relationships/revisionInfo" Target="revisionInfo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B5D73D2-AA1B-4588-AA7E-4F0B25CD281B}" type="datetimeFigureOut">
              <a:rPr lang="en-US" smtClean="0"/>
              <a:t>10/27/2017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AB39FB9-D217-4617-BDE3-2589BCBC78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725679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9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  <p:sp>
        <p:nvSpPr>
          <p:cNvPr id="410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05D58123-808F-410F-A650-E9BE74D6D538}" type="slidenum">
              <a:rPr lang="en-US" altLang="en-US">
                <a:latin typeface="Times New Roman" panose="02020603050405020304" pitchFamily="18" charset="0"/>
              </a:rPr>
              <a:pPr>
                <a:spcBef>
                  <a:spcPct val="0"/>
                </a:spcBef>
              </a:pPr>
              <a:t>9</a:t>
            </a:fld>
            <a:endParaRPr lang="en-US" altLang="en-US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614463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253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  <p:sp>
        <p:nvSpPr>
          <p:cNvPr id="2253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1BBE06A2-6865-4F58-8DA4-22F03759DF13}" type="slidenum">
              <a:rPr lang="en-US" altLang="en-US">
                <a:latin typeface="Times New Roman" panose="02020603050405020304" pitchFamily="18" charset="0"/>
              </a:rPr>
              <a:pPr>
                <a:spcBef>
                  <a:spcPct val="0"/>
                </a:spcBef>
              </a:pPr>
              <a:t>18</a:t>
            </a:fld>
            <a:endParaRPr lang="en-US" altLang="en-US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0327674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457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  <p:sp>
        <p:nvSpPr>
          <p:cNvPr id="2458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EB47CDB4-553F-4CBF-B6DB-39C47296B93D}" type="slidenum">
              <a:rPr lang="en-US" altLang="en-US">
                <a:latin typeface="Times New Roman" panose="02020603050405020304" pitchFamily="18" charset="0"/>
              </a:rPr>
              <a:pPr>
                <a:spcBef>
                  <a:spcPct val="0"/>
                </a:spcBef>
              </a:pPr>
              <a:t>19</a:t>
            </a:fld>
            <a:endParaRPr lang="en-US" altLang="en-US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7777772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662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  <p:sp>
        <p:nvSpPr>
          <p:cNvPr id="2662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E413DE43-EF1C-4462-BCB3-ADDB91CFB8E1}" type="slidenum">
              <a:rPr lang="en-US" altLang="en-US">
                <a:latin typeface="Times New Roman" panose="02020603050405020304" pitchFamily="18" charset="0"/>
              </a:rPr>
              <a:pPr>
                <a:spcBef>
                  <a:spcPct val="0"/>
                </a:spcBef>
              </a:pPr>
              <a:t>20</a:t>
            </a:fld>
            <a:endParaRPr lang="en-US" altLang="en-US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112158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867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  <p:sp>
        <p:nvSpPr>
          <p:cNvPr id="2867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4313B106-71D6-4077-87B1-648E6949804B}" type="slidenum">
              <a:rPr lang="en-US" altLang="en-US">
                <a:latin typeface="Times New Roman" panose="02020603050405020304" pitchFamily="18" charset="0"/>
              </a:rPr>
              <a:pPr>
                <a:spcBef>
                  <a:spcPct val="0"/>
                </a:spcBef>
              </a:pPr>
              <a:t>21</a:t>
            </a:fld>
            <a:endParaRPr lang="en-US" altLang="en-US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464085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072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  <p:sp>
        <p:nvSpPr>
          <p:cNvPr id="3072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1C8CD71D-E955-4B49-9191-07E90EAB38AA}" type="slidenum">
              <a:rPr lang="en-US" altLang="en-US">
                <a:latin typeface="Times New Roman" panose="02020603050405020304" pitchFamily="18" charset="0"/>
              </a:rPr>
              <a:pPr>
                <a:spcBef>
                  <a:spcPct val="0"/>
                </a:spcBef>
              </a:pPr>
              <a:t>22</a:t>
            </a:fld>
            <a:endParaRPr lang="en-US" altLang="en-US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3887724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277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  <p:sp>
        <p:nvSpPr>
          <p:cNvPr id="3277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376B7AE3-2464-4CFE-A64E-652FD10C66E1}" type="slidenum">
              <a:rPr lang="en-US" altLang="en-US">
                <a:latin typeface="Times New Roman" panose="02020603050405020304" pitchFamily="18" charset="0"/>
              </a:rPr>
              <a:pPr>
                <a:spcBef>
                  <a:spcPct val="0"/>
                </a:spcBef>
              </a:pPr>
              <a:t>23</a:t>
            </a:fld>
            <a:endParaRPr lang="en-US" altLang="en-US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1478906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481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  <p:sp>
        <p:nvSpPr>
          <p:cNvPr id="3482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E8BA3963-1A1E-42F5-A9B3-4D71F5F3D9BA}" type="slidenum">
              <a:rPr lang="en-US" altLang="en-US">
                <a:latin typeface="Times New Roman" panose="02020603050405020304" pitchFamily="18" charset="0"/>
              </a:rPr>
              <a:pPr>
                <a:spcBef>
                  <a:spcPct val="0"/>
                </a:spcBef>
              </a:pPr>
              <a:t>24</a:t>
            </a:fld>
            <a:endParaRPr lang="en-US" altLang="en-US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2183649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686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  <p:sp>
        <p:nvSpPr>
          <p:cNvPr id="3686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EF5E82AB-3C88-4A59-810C-0D39CF439218}" type="slidenum">
              <a:rPr lang="en-US" altLang="en-US">
                <a:latin typeface="Times New Roman" panose="02020603050405020304" pitchFamily="18" charset="0"/>
              </a:rPr>
              <a:pPr>
                <a:spcBef>
                  <a:spcPct val="0"/>
                </a:spcBef>
              </a:pPr>
              <a:t>25</a:t>
            </a:fld>
            <a:endParaRPr lang="en-US" altLang="en-US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788021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891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  <p:sp>
        <p:nvSpPr>
          <p:cNvPr id="3891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62F72151-07C7-4EC4-958A-B70FB8B23D58}" type="slidenum">
              <a:rPr lang="en-US" altLang="en-US">
                <a:latin typeface="Times New Roman" panose="02020603050405020304" pitchFamily="18" charset="0"/>
              </a:rPr>
              <a:pPr>
                <a:spcBef>
                  <a:spcPct val="0"/>
                </a:spcBef>
              </a:pPr>
              <a:t>26</a:t>
            </a:fld>
            <a:endParaRPr lang="en-US" altLang="en-US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69578797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96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  <p:sp>
        <p:nvSpPr>
          <p:cNvPr id="4096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B2669ECD-002B-418B-8DDD-0C5015538504}" type="slidenum">
              <a:rPr lang="en-US" altLang="en-US">
                <a:latin typeface="Times New Roman" panose="02020603050405020304" pitchFamily="18" charset="0"/>
              </a:rPr>
              <a:pPr>
                <a:spcBef>
                  <a:spcPct val="0"/>
                </a:spcBef>
              </a:pPr>
              <a:t>27</a:t>
            </a:fld>
            <a:endParaRPr lang="en-US" altLang="en-US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5391234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14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  <p:sp>
        <p:nvSpPr>
          <p:cNvPr id="614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F6DE6589-A764-4697-A192-5B38301203B9}" type="slidenum">
              <a:rPr lang="en-US" altLang="en-US">
                <a:latin typeface="Times New Roman" panose="02020603050405020304" pitchFamily="18" charset="0"/>
              </a:rPr>
              <a:pPr>
                <a:spcBef>
                  <a:spcPct val="0"/>
                </a:spcBef>
              </a:pPr>
              <a:t>10</a:t>
            </a:fld>
            <a:endParaRPr lang="en-US" altLang="en-US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86669882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301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  <p:sp>
        <p:nvSpPr>
          <p:cNvPr id="4301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0035C99C-4197-41A9-BADB-FAFA12BDF794}" type="slidenum">
              <a:rPr lang="en-US" altLang="en-US">
                <a:latin typeface="Times New Roman" panose="02020603050405020304" pitchFamily="18" charset="0"/>
              </a:rPr>
              <a:pPr>
                <a:spcBef>
                  <a:spcPct val="0"/>
                </a:spcBef>
              </a:pPr>
              <a:t>28</a:t>
            </a:fld>
            <a:endParaRPr lang="en-US" altLang="en-US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2771951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19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  <p:sp>
        <p:nvSpPr>
          <p:cNvPr id="819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777601F9-A84A-4D95-9920-619620924B98}" type="slidenum">
              <a:rPr lang="en-US" altLang="en-US">
                <a:latin typeface="Times New Roman" panose="02020603050405020304" pitchFamily="18" charset="0"/>
              </a:rPr>
              <a:pPr>
                <a:spcBef>
                  <a:spcPct val="0"/>
                </a:spcBef>
              </a:pPr>
              <a:t>11</a:t>
            </a:fld>
            <a:endParaRPr lang="en-US" altLang="en-US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4202448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24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  <p:sp>
        <p:nvSpPr>
          <p:cNvPr id="1024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6D801700-5787-416D-B045-4B49EB025A3E}" type="slidenum">
              <a:rPr lang="en-US" altLang="en-US">
                <a:latin typeface="Times New Roman" panose="02020603050405020304" pitchFamily="18" charset="0"/>
              </a:rPr>
              <a:pPr>
                <a:spcBef>
                  <a:spcPct val="0"/>
                </a:spcBef>
              </a:pPr>
              <a:t>12</a:t>
            </a:fld>
            <a:endParaRPr lang="en-US" altLang="en-US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5719561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29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  <p:sp>
        <p:nvSpPr>
          <p:cNvPr id="1229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B47631E3-0B00-400F-AA92-D140C5AD54E0}" type="slidenum">
              <a:rPr lang="en-US" altLang="en-US">
                <a:latin typeface="Times New Roman" panose="02020603050405020304" pitchFamily="18" charset="0"/>
              </a:rPr>
              <a:pPr>
                <a:spcBef>
                  <a:spcPct val="0"/>
                </a:spcBef>
              </a:pPr>
              <a:t>13</a:t>
            </a:fld>
            <a:endParaRPr lang="en-US" altLang="en-US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9232418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433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  <p:sp>
        <p:nvSpPr>
          <p:cNvPr id="1434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C2FC8C50-640D-4BD5-8DA8-5C4D846CD417}" type="slidenum">
              <a:rPr lang="en-US" altLang="en-US">
                <a:latin typeface="Times New Roman" panose="02020603050405020304" pitchFamily="18" charset="0"/>
              </a:rPr>
              <a:pPr>
                <a:spcBef>
                  <a:spcPct val="0"/>
                </a:spcBef>
              </a:pPr>
              <a:t>14</a:t>
            </a:fld>
            <a:endParaRPr lang="en-US" altLang="en-US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9682181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638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  <p:sp>
        <p:nvSpPr>
          <p:cNvPr id="1638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9B9060E0-99D7-46D1-8450-9F27505BCAD3}" type="slidenum">
              <a:rPr lang="en-US" altLang="en-US">
                <a:latin typeface="Times New Roman" panose="02020603050405020304" pitchFamily="18" charset="0"/>
              </a:rPr>
              <a:pPr>
                <a:spcBef>
                  <a:spcPct val="0"/>
                </a:spcBef>
              </a:pPr>
              <a:t>15</a:t>
            </a:fld>
            <a:endParaRPr lang="en-US" altLang="en-US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6647531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843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  <p:sp>
        <p:nvSpPr>
          <p:cNvPr id="1843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D0C585CB-F76B-4438-BAD1-C3D5B1984259}" type="slidenum">
              <a:rPr lang="en-US" altLang="en-US">
                <a:latin typeface="Times New Roman" panose="02020603050405020304" pitchFamily="18" charset="0"/>
              </a:rPr>
              <a:pPr>
                <a:spcBef>
                  <a:spcPct val="0"/>
                </a:spcBef>
              </a:pPr>
              <a:t>16</a:t>
            </a:fld>
            <a:endParaRPr lang="en-US" altLang="en-US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0732016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048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  <p:sp>
        <p:nvSpPr>
          <p:cNvPr id="2048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5CE93DC1-25BD-4DA1-BA1A-5DC3F742198B}" type="slidenum">
              <a:rPr lang="en-US" altLang="en-US">
                <a:latin typeface="Times New Roman" panose="02020603050405020304" pitchFamily="18" charset="0"/>
              </a:rPr>
              <a:pPr>
                <a:spcBef>
                  <a:spcPct val="0"/>
                </a:spcBef>
              </a:pPr>
              <a:t>17</a:t>
            </a:fld>
            <a:endParaRPr lang="en-US" altLang="en-US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9344461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0D989A-9ED9-4346-88FF-A8BEF7597C4C}" type="datetimeFigureOut">
              <a:rPr lang="en-US" smtClean="0"/>
              <a:t>10/27/2017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151984-9750-4097-A4EF-07E8B50329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89669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0D989A-9ED9-4346-88FF-A8BEF7597C4C}" type="datetimeFigureOut">
              <a:rPr lang="en-US" smtClean="0"/>
              <a:t>10/27/2017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151984-9750-4097-A4EF-07E8B50329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11270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0D989A-9ED9-4346-88FF-A8BEF7597C4C}" type="datetimeFigureOut">
              <a:rPr lang="en-US" smtClean="0"/>
              <a:t>10/27/2017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151984-9750-4097-A4EF-07E8B50329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664679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>
  <p:cSld name="Title, Text and Clip 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609600"/>
            <a:ext cx="103632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914400" y="1981200"/>
            <a:ext cx="50800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lipArt Placeholder 3"/>
          <p:cNvSpPr>
            <a:spLocks noGrp="1"/>
          </p:cNvSpPr>
          <p:nvPr>
            <p:ph type="clipArt" sz="half" idx="2"/>
          </p:nvPr>
        </p:nvSpPr>
        <p:spPr>
          <a:xfrm>
            <a:off x="6197600" y="1981200"/>
            <a:ext cx="5080000" cy="4114800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FB7F313-A6CE-4622-845D-F4A73A4E851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74113134"/>
      </p:ext>
    </p:extLst>
  </p:cSld>
  <p:clrMapOvr>
    <a:masterClrMapping/>
  </p:clrMapOvr>
  <p:transition advClick="0" advTm="2000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0D989A-9ED9-4346-88FF-A8BEF7597C4C}" type="datetimeFigureOut">
              <a:rPr lang="en-US" smtClean="0"/>
              <a:t>10/27/2017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151984-9750-4097-A4EF-07E8B50329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85292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0D989A-9ED9-4346-88FF-A8BEF7597C4C}" type="datetimeFigureOut">
              <a:rPr lang="en-US" smtClean="0"/>
              <a:t>10/27/2017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151984-9750-4097-A4EF-07E8B50329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05722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0D989A-9ED9-4346-88FF-A8BEF7597C4C}" type="datetimeFigureOut">
              <a:rPr lang="en-US" smtClean="0"/>
              <a:t>10/27/2017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151984-9750-4097-A4EF-07E8B50329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20258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0D989A-9ED9-4346-88FF-A8BEF7597C4C}" type="datetimeFigureOut">
              <a:rPr lang="en-US" smtClean="0"/>
              <a:t>10/27/2017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151984-9750-4097-A4EF-07E8B50329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0065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0D989A-9ED9-4346-88FF-A8BEF7597C4C}" type="datetimeFigureOut">
              <a:rPr lang="en-US" smtClean="0"/>
              <a:t>10/27/2017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151984-9750-4097-A4EF-07E8B50329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66465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0D989A-9ED9-4346-88FF-A8BEF7597C4C}" type="datetimeFigureOut">
              <a:rPr lang="en-US" smtClean="0"/>
              <a:t>10/27/2017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151984-9750-4097-A4EF-07E8B50329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96364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0D989A-9ED9-4346-88FF-A8BEF7597C4C}" type="datetimeFigureOut">
              <a:rPr lang="en-US" smtClean="0"/>
              <a:t>10/27/2017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151984-9750-4097-A4EF-07E8B50329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14370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0D989A-9ED9-4346-88FF-A8BEF7597C4C}" type="datetimeFigureOut">
              <a:rPr lang="en-US" smtClean="0"/>
              <a:t>10/27/2017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151984-9750-4097-A4EF-07E8B50329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71756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D0D989A-9ED9-4346-88FF-A8BEF7597C4C}" type="datetimeFigureOut">
              <a:rPr lang="en-US" smtClean="0"/>
              <a:t>10/27/2017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0151984-9750-4097-A4EF-07E8B50329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70569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8" r:id="rId1"/>
    <p:sldLayoutId id="2147483769" r:id="rId2"/>
    <p:sldLayoutId id="2147483770" r:id="rId3"/>
    <p:sldLayoutId id="2147483771" r:id="rId4"/>
    <p:sldLayoutId id="2147483772" r:id="rId5"/>
    <p:sldLayoutId id="2147483773" r:id="rId6"/>
    <p:sldLayoutId id="2147483774" r:id="rId7"/>
    <p:sldLayoutId id="2147483775" r:id="rId8"/>
    <p:sldLayoutId id="2147483776" r:id="rId9"/>
    <p:sldLayoutId id="2147483777" r:id="rId10"/>
    <p:sldLayoutId id="2147483778" r:id="rId11"/>
    <p:sldLayoutId id="2147483779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13" Type="http://schemas.openxmlformats.org/officeDocument/2006/relationships/hyperlink" Target="http://www.google.com/url?sa=i&amp;rct=j&amp;q=&amp;esrc=s&amp;frm=1&amp;source=images&amp;cd=&amp;cad=rja&amp;uact=8&amp;ved=0CAcQjRxqFQoTCO3ckNiEs8cCFYkrHgod2VQAXA&amp;url=http://www.samsung.com/ae/consumer/mobile-devices/smartphones/galaxy-s/SM-G925FZDAXSG&amp;ei=PlvTVe3FFYnXeNmpgeAF&amp;bvm=bv.99804247,d.dmo&amp;psig=AFQjCNElElkvOtm2zY6oBEQM5GM0fScSpw&amp;ust=1440001174090613" TargetMode="External"/><Relationship Id="rId3" Type="http://schemas.openxmlformats.org/officeDocument/2006/relationships/hyperlink" Target="http://www.google.com/url?sa=i&amp;rct=j&amp;q=&amp;esrc=s&amp;frm=1&amp;source=images&amp;cd=&amp;cad=rja&amp;uact=8&amp;ved=0CAcQjRxqFQoTCMim3Z6Bs8cCFYQbHgodY6kAwg&amp;url=http://www.imore.com/ipad-3&amp;ei=oFfTVcjWKIS3eOPSgpAM&amp;bvm=bv.99804247,d.dmo&amp;psig=AFQjCNEqX0a5DwJACs9NanOrLWkBvcZB6w&amp;ust=1440000277393381" TargetMode="External"/><Relationship Id="rId7" Type="http://schemas.openxmlformats.org/officeDocument/2006/relationships/hyperlink" Target="http://www.google.com/url?sa=i&amp;rct=j&amp;q=&amp;esrc=s&amp;frm=1&amp;source=images&amp;cd=&amp;cad=rja&amp;uact=8&amp;ved=0CAcQjRxqFQoTCK6xhOuBs8cCFUFdHgodeHUI0g&amp;url=http://www.pubnub.com/blog/wearable-tech-preview-apple-watch-pubnub/&amp;ei=QFjTVa6RKsG6efjqoZAN&amp;bvm=bv.99804247,d.dmo&amp;psig=AFQjCNE3_dtSNut2pwVTGFzZB5LyITVM7w&amp;ust=1440000430698992" TargetMode="External"/><Relationship Id="rId12" Type="http://schemas.openxmlformats.org/officeDocument/2006/relationships/image" Target="../media/image13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11" Type="http://schemas.openxmlformats.org/officeDocument/2006/relationships/hyperlink" Target="http://www.google.com/url?sa=i&amp;rct=j&amp;q=&amp;esrc=s&amp;frm=1&amp;source=images&amp;cd=&amp;cad=rja&amp;uact=8&amp;ved=0CAcQjRxqFQoTCIb5mcyCs8cCFQFaHgod5MoAhg&amp;url=http://www.shopbeatheadphones.com/new-beats-solo-high-quality-by-drdre-sky-blue-onear-headphones-new-20-p-244.html&amp;ei=DFnTVYbDHIG0eeSVg7AI&amp;bvm=bv.99804247,d.dmo&amp;psig=AFQjCNFOV_AZKUWd3TrE1tEi7oD8Aeg5CQ&amp;ust=1440000633534971" TargetMode="External"/><Relationship Id="rId5" Type="http://schemas.openxmlformats.org/officeDocument/2006/relationships/hyperlink" Target="http://www.google.com/url?sa=i&amp;rct=j&amp;q=&amp;esrc=s&amp;frm=1&amp;source=images&amp;cd=&amp;cad=rja&amp;uact=8&amp;ved=0CAcQjRxqFQoTCNKY6cyBs8cCFcP9HgodNBcKMA&amp;url=http://www.macrumors.com/2014/03/25/apple-500-million-iphones-sold/&amp;ei=AVjTVZKUFMP7e7SuqIAD&amp;bvm=bv.99804247,d.dmo&amp;psig=AFQjCNFvwruMSzmL6bmEb_dX5jJTnjgKQA&amp;ust=1440000380271389" TargetMode="External"/><Relationship Id="rId10" Type="http://schemas.openxmlformats.org/officeDocument/2006/relationships/image" Target="../media/image12.jpeg"/><Relationship Id="rId4" Type="http://schemas.openxmlformats.org/officeDocument/2006/relationships/image" Target="../media/image9.png"/><Relationship Id="rId9" Type="http://schemas.openxmlformats.org/officeDocument/2006/relationships/hyperlink" Target="http://www.google.com/url?sa=i&amp;rct=j&amp;q=&amp;esrc=s&amp;frm=1&amp;source=images&amp;cd=&amp;cad=rja&amp;uact=8&amp;ved=0CAcQjRxqFQoTCN-tnKuCs8cCFUabHgodu2gNPA&amp;url=http://tech.firstpost.com/news-analysis/cicret-bracelet-fitted-pico-projector-sleek-bracelet-turns-wrist-tablet-246848.html&amp;ei=x1jTVZ-uEsa2ervRteAD&amp;bvm=bv.99804247,d.dmo&amp;psig=AFQjCNE-Pfy24-vBNdBRCyJUkolBL29oWw&amp;ust=1440000577390685" TargetMode="External"/><Relationship Id="rId14" Type="http://schemas.openxmlformats.org/officeDocument/2006/relationships/image" Target="../media/image14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emf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hyperlink" Target="http://www.ecsd-fl.schoolloop.com/biologyeocreview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hyperlink" Target="http://www.ecsd-fl.schoolloop.com/biologyeocreview" TargetMode="Externa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hyperlink" Target="http://science.dadeschools.net/teachers.htm" TargetMode="Externa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hyperlink" Target="http://www.fldoe.org/accountability/assessments/k-12-student-assessment/end-of-course-eoc-assessments/" TargetMode="Externa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fldoe.org/core/fileparse.php/5662/urlt/0077547-biologyfl11sp.pdf" TargetMode="External"/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hyperlink" Target="http://www.miguezscience.com/" TargetMode="Externa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hyperlink" Target="mailto:dgonzalez22@dadeschools.net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62898" y="263611"/>
            <a:ext cx="9144000" cy="4530809"/>
          </a:xfrm>
        </p:spPr>
        <p:txBody>
          <a:bodyPr>
            <a:normAutofit/>
          </a:bodyPr>
          <a:lstStyle/>
          <a:p>
            <a:r>
              <a:rPr lang="en-US" sz="4000" dirty="0"/>
              <a:t>I am wiser than this man, for neither of us appears to know anything great and good; but he fancies he knows something, although he knows nothing; whereas I, as I do not know anything, so I do not fancy I do. In this trifling particular, then, I appear to be wiser than he, because I do not fancy I know what I do not know.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940908" y="5140411"/>
            <a:ext cx="245487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Socrates</a:t>
            </a:r>
          </a:p>
        </p:txBody>
      </p:sp>
    </p:spTree>
    <p:extLst>
      <p:ext uri="{BB962C8B-B14F-4D97-AF65-F5344CB8AC3E}">
        <p14:creationId xmlns:p14="http://schemas.microsoft.com/office/powerpoint/2010/main" val="340337491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4000"/>
              <a:t>Follow directions the first time given</a:t>
            </a:r>
          </a:p>
        </p:txBody>
      </p:sp>
      <p:pic>
        <p:nvPicPr>
          <p:cNvPr id="512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4200" y="1981200"/>
            <a:ext cx="5613400" cy="421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32470057"/>
      </p:ext>
    </p:extLst>
  </p:cSld>
  <p:clrMapOvr>
    <a:masterClrMapping/>
  </p:clrMapOvr>
  <p:transition advClick="0" advTm="20000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Be in your seat and ready to work when the late bell rings</a:t>
            </a:r>
          </a:p>
        </p:txBody>
      </p:sp>
      <p:pic>
        <p:nvPicPr>
          <p:cNvPr id="7171" name="Picture 3" descr="E:\Highland Oaks 2011-2012\Pics\Seat.bmp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1401" y="2362200"/>
            <a:ext cx="5484813" cy="4116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740669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0000"/>
    </mc:Choice>
    <mc:Fallback xmlns="">
      <p:transition spd="slow" advClick="0" advTm="20000"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ext Box 5"/>
          <p:cNvSpPr txBox="1">
            <a:spLocks noChangeArrowheads="1"/>
          </p:cNvSpPr>
          <p:nvPr/>
        </p:nvSpPr>
        <p:spPr bwMode="auto">
          <a:xfrm>
            <a:off x="2193925" y="498475"/>
            <a:ext cx="1841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9219" name="Text Box 7"/>
          <p:cNvSpPr txBox="1">
            <a:spLocks noChangeArrowheads="1"/>
          </p:cNvSpPr>
          <p:nvPr/>
        </p:nvSpPr>
        <p:spPr bwMode="auto">
          <a:xfrm>
            <a:off x="2286000" y="609601"/>
            <a:ext cx="7367588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4000"/>
              <a:t>Start the do now work immediately</a:t>
            </a:r>
          </a:p>
        </p:txBody>
      </p:sp>
      <p:pic>
        <p:nvPicPr>
          <p:cNvPr id="9220" name="Picture 9" descr="E:\Highland Oaks 2011-2012\Pics\start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3800" y="2286000"/>
            <a:ext cx="4681538" cy="3511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264063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0000"/>
    </mc:Choice>
    <mc:Fallback xmlns="">
      <p:transition spd="slow" advClick="0" advTm="20000"/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2209800" y="228600"/>
            <a:ext cx="8001000" cy="1905000"/>
          </a:xfrm>
        </p:spPr>
        <p:txBody>
          <a:bodyPr/>
          <a:lstStyle/>
          <a:p>
            <a:pPr eaLnBrk="1" hangingPunct="1"/>
            <a:r>
              <a:rPr lang="en-US" altLang="en-US" sz="4000"/>
              <a:t>Raise hand to speak so only one person is speaking at the same time.</a:t>
            </a:r>
          </a:p>
        </p:txBody>
      </p:sp>
      <p:pic>
        <p:nvPicPr>
          <p:cNvPr id="11267" name="Picture 4" descr="E:\Highland Oaks 2011-2012\Pics\raise hand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7200" y="2590800"/>
            <a:ext cx="2933700" cy="311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8" name="Content Placeholder 3" descr="http://www.callingallnations.com/database_files/photo_image_147_Hands%20raised%20to%20Jesus%20by%20Steven%20Bridge.JPG"/>
          <p:cNvPicPr>
            <a:picLocks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2057400"/>
            <a:ext cx="9144000" cy="434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698768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0000"/>
    </mc:Choice>
    <mc:Fallback xmlns="">
      <p:transition spd="slow" advClick="0" advTm="20000"/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>
          <a:xfrm>
            <a:off x="2209800" y="0"/>
            <a:ext cx="7772400" cy="1143000"/>
          </a:xfrm>
        </p:spPr>
        <p:txBody>
          <a:bodyPr/>
          <a:lstStyle/>
          <a:p>
            <a:pPr eaLnBrk="1" hangingPunct="1"/>
            <a:r>
              <a:rPr lang="en-US" altLang="en-US"/>
              <a:t>Stay in seat at all times</a:t>
            </a:r>
          </a:p>
        </p:txBody>
      </p:sp>
      <p:pic>
        <p:nvPicPr>
          <p:cNvPr id="13315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30514" y="1828800"/>
            <a:ext cx="6530975" cy="3657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819610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0000"/>
    </mc:Choice>
    <mc:Fallback xmlns="">
      <p:transition spd="slow" advClick="0" advTm="20000"/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4800" b="1"/>
              <a:t>No IPOD or Cell Phone Use</a:t>
            </a:r>
          </a:p>
        </p:txBody>
      </p:sp>
      <p:pic>
        <p:nvPicPr>
          <p:cNvPr id="15363" name="Picture 7" descr="http://www.imore.com/sites/imore.com/files/styles/large/public/topic_images/2014/topic_ipad_3.png?itok=XaCjUixs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1" y="1663701"/>
            <a:ext cx="2335213" cy="2335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4" name="Picture 9" descr="http://cdn.macrumors.com/article-new/2013/11/iphone5s5c.png">
            <a:hlinkClick r:id="rId5"/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8139" y="1663700"/>
            <a:ext cx="3379787" cy="187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5" name="Picture 21" descr="http://www.vosizneias.com/wp-content/uploads/2014/09/h_51561794.jpg">
            <a:hlinkClick r:id="rId7"/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7925" y="1584325"/>
            <a:ext cx="2109788" cy="2495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6" name="Picture 23" descr="http://stech3.firstpost.com/tech2images/640x359/proportional/jpeg/2014/12/bracelet-624x351.jpg">
            <a:hlinkClick r:id="rId9"/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4071938"/>
            <a:ext cx="3048000" cy="1714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7" name="Picture 25" descr="http://www.shopbeatheadphones.com/images/SL1/sl1140722_2_02.jpg">
            <a:hlinkClick r:id="rId11"/>
          </p:cNvPr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3841751"/>
            <a:ext cx="2717800" cy="1700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8" name="AutoShape 27" descr="Image result for samsung galaxy s6 edge"/>
          <p:cNvSpPr>
            <a:spLocks noChangeAspect="1" noChangeArrowheads="1"/>
          </p:cNvSpPr>
          <p:nvPr/>
        </p:nvSpPr>
        <p:spPr bwMode="auto">
          <a:xfrm>
            <a:off x="1600200" y="-1825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15369" name="AutoShape 29" descr="Image result for samsung galaxy s6 edge"/>
          <p:cNvSpPr>
            <a:spLocks noChangeAspect="1" noChangeArrowheads="1"/>
          </p:cNvSpPr>
          <p:nvPr/>
        </p:nvSpPr>
        <p:spPr bwMode="auto">
          <a:xfrm>
            <a:off x="1752600" y="-301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15370" name="AutoShape 31" descr="Image result for samsung galaxy s6 edge"/>
          <p:cNvSpPr>
            <a:spLocks noChangeAspect="1" noChangeArrowheads="1"/>
          </p:cNvSpPr>
          <p:nvPr/>
        </p:nvSpPr>
        <p:spPr bwMode="auto">
          <a:xfrm>
            <a:off x="1905000" y="1222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pic>
        <p:nvPicPr>
          <p:cNvPr id="15371" name="Picture 33" descr="http://www.samsung.com/common/images/galaxys6/pdp/e_1_edge_pc.jpg">
            <a:hlinkClick r:id="rId13"/>
          </p:cNvPr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2401" y="4267200"/>
            <a:ext cx="2676525" cy="1430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153954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0000"/>
    </mc:Choice>
    <mc:Fallback xmlns="">
      <p:transition spd="slow" advClick="0" advTm="20000"/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1"/>
          <p:cNvSpPr>
            <a:spLocks noGrp="1"/>
          </p:cNvSpPr>
          <p:nvPr>
            <p:ph type="title"/>
          </p:nvPr>
        </p:nvSpPr>
        <p:spPr>
          <a:xfrm>
            <a:off x="1524000" y="304800"/>
            <a:ext cx="9144000" cy="2057400"/>
          </a:xfrm>
        </p:spPr>
        <p:txBody>
          <a:bodyPr>
            <a:normAutofit fontScale="90000"/>
          </a:bodyPr>
          <a:lstStyle/>
          <a:p>
            <a:r>
              <a:rPr lang="en-US" altLang="en-US" sz="5400" b="1"/>
              <a:t>No Food  OR DRINKS in the Class room</a:t>
            </a:r>
            <a:br>
              <a:rPr lang="en-US" altLang="en-US" sz="5400" b="1"/>
            </a:br>
            <a:endParaRPr lang="en-US" altLang="en-US" sz="5400" b="1"/>
          </a:p>
        </p:txBody>
      </p:sp>
      <p:pic>
        <p:nvPicPr>
          <p:cNvPr id="17411" name="Content Placeholder 3" descr="http://www.languageguide.org/im/food/images/food2_new.gif"/>
          <p:cNvPicPr>
            <a:picLocks noGrp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524000" y="2667000"/>
            <a:ext cx="9144000" cy="4191000"/>
          </a:xfrm>
        </p:spPr>
      </p:pic>
    </p:spTree>
    <p:extLst>
      <p:ext uri="{BB962C8B-B14F-4D97-AF65-F5344CB8AC3E}">
        <p14:creationId xmlns:p14="http://schemas.microsoft.com/office/powerpoint/2010/main" val="3910929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0000"/>
    </mc:Choice>
    <mc:Fallback xmlns="">
      <p:transition spd="slow" advClick="0" advTm="20000"/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>
          <a:xfrm>
            <a:off x="2209800" y="228600"/>
            <a:ext cx="7772400" cy="1143000"/>
          </a:xfrm>
        </p:spPr>
        <p:txBody>
          <a:bodyPr/>
          <a:lstStyle/>
          <a:p>
            <a:pPr eaLnBrk="1" hangingPunct="1"/>
            <a:r>
              <a:rPr lang="en-US" altLang="en-US"/>
              <a:t>Consequences</a:t>
            </a:r>
          </a:p>
        </p:txBody>
      </p:sp>
      <p:sp>
        <p:nvSpPr>
          <p:cNvPr id="19459" name="Text Box 5"/>
          <p:cNvSpPr txBox="1">
            <a:spLocks noChangeArrowheads="1"/>
          </p:cNvSpPr>
          <p:nvPr/>
        </p:nvSpPr>
        <p:spPr bwMode="auto">
          <a:xfrm>
            <a:off x="2422526" y="1870075"/>
            <a:ext cx="4892675" cy="1938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AutoNum type="arabicPeriod"/>
            </a:pPr>
            <a:r>
              <a:rPr lang="en-US" altLang="en-US" sz="2400"/>
              <a:t>Warning</a:t>
            </a:r>
          </a:p>
          <a:p>
            <a:pPr eaLnBrk="1" hangingPunct="1">
              <a:spcBef>
                <a:spcPct val="0"/>
              </a:spcBef>
              <a:buFontTx/>
              <a:buAutoNum type="arabicPeriod"/>
            </a:pPr>
            <a:r>
              <a:rPr lang="en-US" altLang="en-US" sz="2400"/>
              <a:t>Parent Contact / Detention</a:t>
            </a:r>
          </a:p>
          <a:p>
            <a:pPr eaLnBrk="1" hangingPunct="1">
              <a:spcBef>
                <a:spcPct val="0"/>
              </a:spcBef>
              <a:buFontTx/>
              <a:buAutoNum type="arabicPeriod"/>
            </a:pPr>
            <a:r>
              <a:rPr lang="en-US" altLang="en-US" sz="2400"/>
              <a:t>Referral to Team Leader</a:t>
            </a:r>
          </a:p>
          <a:p>
            <a:pPr eaLnBrk="1" hangingPunct="1">
              <a:spcBef>
                <a:spcPct val="0"/>
              </a:spcBef>
              <a:buFontTx/>
              <a:buAutoNum type="arabicPeriod"/>
            </a:pPr>
            <a:r>
              <a:rPr lang="en-US" altLang="en-US" sz="2400"/>
              <a:t>Referral to Student Services</a:t>
            </a:r>
          </a:p>
          <a:p>
            <a:pPr eaLnBrk="1" hangingPunct="1">
              <a:spcBef>
                <a:spcPct val="0"/>
              </a:spcBef>
              <a:buFontTx/>
              <a:buAutoNum type="arabicPeriod"/>
            </a:pPr>
            <a:r>
              <a:rPr lang="en-US" altLang="en-US" sz="2400"/>
              <a:t>Referral to Administrator</a:t>
            </a:r>
          </a:p>
        </p:txBody>
      </p:sp>
      <p:pic>
        <p:nvPicPr>
          <p:cNvPr id="19460" name="Picture 6" descr="E:\Highland Oaks 2011-2012\Pics\parent.bmp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9800" y="3657600"/>
            <a:ext cx="4313238" cy="287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164831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0000"/>
    </mc:Choice>
    <mc:Fallback xmlns="">
      <p:transition spd="slow" advClick="0" advTm="20000"/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>
          <a:xfrm>
            <a:off x="2209800" y="152400"/>
            <a:ext cx="7772400" cy="1143000"/>
          </a:xfrm>
        </p:spPr>
        <p:txBody>
          <a:bodyPr/>
          <a:lstStyle/>
          <a:p>
            <a:pPr eaLnBrk="1" hangingPunct="1"/>
            <a:r>
              <a:rPr lang="en-US" altLang="en-US" sz="6000" b="1"/>
              <a:t>Required Materials</a:t>
            </a:r>
            <a:endParaRPr lang="en-US" altLang="en-US" sz="6000" b="1" i="1">
              <a:latin typeface="Century Gothic" panose="020B0502020202020204" pitchFamily="34" charset="0"/>
            </a:endParaRPr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057400" y="1295400"/>
            <a:ext cx="7924800" cy="48006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n-US" sz="3600"/>
              <a:t>Pen /pencil &amp;paper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3600"/>
              <a:t>A three ring binder with pockets dividers with three tabs: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en-US" sz="3600"/>
              <a:t>	1) Do Now  2) Chapter Outlines 3)  Home Learning &amp; Class Work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3600"/>
              <a:t>Bound composition notebook 9.75 X 7.5 with at least 100 sheets</a:t>
            </a:r>
          </a:p>
        </p:txBody>
      </p:sp>
    </p:spTree>
    <p:extLst>
      <p:ext uri="{BB962C8B-B14F-4D97-AF65-F5344CB8AC3E}">
        <p14:creationId xmlns:p14="http://schemas.microsoft.com/office/powerpoint/2010/main" val="8355572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45000"/>
    </mc:Choice>
    <mc:Fallback xmlns="">
      <p:transition spd="slow" advClick="0" advTm="45000"/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0" y="304800"/>
            <a:ext cx="7772400" cy="1143000"/>
          </a:xfrm>
        </p:spPr>
        <p:txBody>
          <a:bodyPr/>
          <a:lstStyle/>
          <a:p>
            <a:pPr eaLnBrk="1" hangingPunct="1"/>
            <a:r>
              <a:rPr lang="en-US" altLang="en-US"/>
              <a:t>Req’d Materials Cont’d</a:t>
            </a:r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A USB Flash Drive with at least 2 GB</a:t>
            </a:r>
          </a:p>
          <a:p>
            <a:pPr eaLnBrk="1" hangingPunct="1"/>
            <a:endParaRPr lang="en-US" altLang="en-US"/>
          </a:p>
          <a:p>
            <a:pPr eaLnBrk="1" hangingPunct="1"/>
            <a:endParaRPr lang="en-US" altLang="en-US"/>
          </a:p>
          <a:p>
            <a:pPr eaLnBrk="1" hangingPunct="1"/>
            <a:endParaRPr lang="en-US" altLang="en-US"/>
          </a:p>
          <a:p>
            <a:pPr eaLnBrk="1" hangingPunct="1"/>
            <a:r>
              <a:rPr lang="en-US" altLang="en-US"/>
              <a:t>School Agenda</a:t>
            </a:r>
          </a:p>
        </p:txBody>
      </p:sp>
      <p:pic>
        <p:nvPicPr>
          <p:cNvPr id="23556" name="Picture 5" descr="E:\Highland Oaks 2011-2012\Pics\usb.bmp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5600" y="2819400"/>
            <a:ext cx="3500438" cy="3500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29137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0000"/>
    </mc:Choice>
    <mc:Fallback xmlns="">
      <p:transition spd="slow" advClick="0" advTm="20000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CE0BE5-41E6-49D5-9146-4E9397E606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06912" y="2751486"/>
            <a:ext cx="8651488" cy="1325563"/>
          </a:xfrm>
        </p:spPr>
        <p:txBody>
          <a:bodyPr/>
          <a:lstStyle/>
          <a:p>
            <a:r>
              <a:rPr lang="en-US" b="1" dirty="0"/>
              <a:t>How long is the DNA in your nucleus?</a:t>
            </a:r>
          </a:p>
        </p:txBody>
      </p:sp>
    </p:spTree>
    <p:extLst>
      <p:ext uri="{BB962C8B-B14F-4D97-AF65-F5344CB8AC3E}">
        <p14:creationId xmlns:p14="http://schemas.microsoft.com/office/powerpoint/2010/main" val="90136962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Computer and Internet Access</a:t>
            </a:r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Tx/>
              <a:buNone/>
            </a:pPr>
            <a:r>
              <a:rPr lang="en-US" altLang="en-US"/>
              <a:t>If you do not have one or the other, have your parents contact me.</a:t>
            </a:r>
          </a:p>
          <a:p>
            <a:pPr eaLnBrk="1" hangingPunct="1">
              <a:buFontTx/>
              <a:buNone/>
            </a:pPr>
            <a:endParaRPr lang="en-US" altLang="en-US"/>
          </a:p>
        </p:txBody>
      </p:sp>
      <p:pic>
        <p:nvPicPr>
          <p:cNvPr id="25604" name="Picture 5" descr="E:\Highland Oaks 2011-2012\Pics\internet.bmp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8600" y="3200400"/>
            <a:ext cx="4343400" cy="342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791718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0000"/>
    </mc:Choice>
    <mc:Fallback xmlns="">
      <p:transition spd="slow" advClick="0" advTm="20000"/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0" y="152400"/>
            <a:ext cx="7772400" cy="1143000"/>
          </a:xfrm>
        </p:spPr>
        <p:txBody>
          <a:bodyPr/>
          <a:lstStyle/>
          <a:p>
            <a:pPr eaLnBrk="1" hangingPunct="1"/>
            <a:r>
              <a:rPr lang="en-US" altLang="en-US"/>
              <a:t>Grading Policy</a:t>
            </a:r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828800" y="1981200"/>
            <a:ext cx="8153400" cy="205740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altLang="en-US"/>
              <a:t>GRADE SCALE</a:t>
            </a:r>
          </a:p>
          <a:p>
            <a:pPr eaLnBrk="1" hangingPunct="1">
              <a:buFontTx/>
              <a:buNone/>
            </a:pPr>
            <a:r>
              <a:rPr lang="en-US" altLang="en-US"/>
              <a:t>A (90-100)  B (80-89)	 C (70-79) D (60-69)</a:t>
            </a:r>
          </a:p>
          <a:p>
            <a:pPr eaLnBrk="1" hangingPunct="1">
              <a:buFontTx/>
              <a:buNone/>
            </a:pPr>
            <a:r>
              <a:rPr lang="en-US" altLang="en-US"/>
              <a:t>F (59 OR LOWER)	</a:t>
            </a:r>
          </a:p>
        </p:txBody>
      </p:sp>
      <p:sp>
        <p:nvSpPr>
          <p:cNvPr id="27652" name="TextBox 1"/>
          <p:cNvSpPr txBox="1">
            <a:spLocks noChangeArrowheads="1"/>
          </p:cNvSpPr>
          <p:nvPr/>
        </p:nvSpPr>
        <p:spPr bwMode="auto">
          <a:xfrm>
            <a:off x="2057400" y="4343400"/>
            <a:ext cx="746760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/>
              <a:t>Binder Checks worth 4 Grades</a:t>
            </a:r>
          </a:p>
          <a:p>
            <a:pPr eaLnBrk="1" hangingPunct="1"/>
            <a:endParaRPr lang="en-US" altLang="en-US"/>
          </a:p>
          <a:p>
            <a:pPr eaLnBrk="1" hangingPunct="1"/>
            <a:r>
              <a:rPr lang="en-US" altLang="en-US"/>
              <a:t>Tests  worth 5 Grades</a:t>
            </a:r>
          </a:p>
        </p:txBody>
      </p:sp>
    </p:spTree>
    <p:extLst>
      <p:ext uri="{BB962C8B-B14F-4D97-AF65-F5344CB8AC3E}">
        <p14:creationId xmlns:p14="http://schemas.microsoft.com/office/powerpoint/2010/main" val="32397395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0000"/>
    </mc:Choice>
    <mc:Fallback xmlns="">
      <p:transition spd="slow" advClick="0" advTm="20000"/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itle 1"/>
          <p:cNvSpPr>
            <a:spLocks noGrp="1"/>
          </p:cNvSpPr>
          <p:nvPr>
            <p:ph type="title"/>
          </p:nvPr>
        </p:nvSpPr>
        <p:spPr>
          <a:xfrm>
            <a:off x="1828800" y="304800"/>
            <a:ext cx="8382000" cy="1219200"/>
          </a:xfrm>
        </p:spPr>
        <p:txBody>
          <a:bodyPr/>
          <a:lstStyle/>
          <a:p>
            <a:r>
              <a:rPr lang="en-US" altLang="en-US" sz="4800" b="1"/>
              <a:t>Late Work Policy</a:t>
            </a:r>
          </a:p>
        </p:txBody>
      </p:sp>
      <p:sp>
        <p:nvSpPr>
          <p:cNvPr id="29699" name="Text Box 4"/>
          <p:cNvSpPr txBox="1">
            <a:spLocks noChangeArrowheads="1"/>
          </p:cNvSpPr>
          <p:nvPr/>
        </p:nvSpPr>
        <p:spPr bwMode="auto">
          <a:xfrm>
            <a:off x="2362200" y="1371600"/>
            <a:ext cx="7620000" cy="5016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4000"/>
              <a:t>Home learning  ( Home Work) is due at the beginning of the period.  Anything turned in after taking attendance is late.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endParaRPr lang="en-US" altLang="en-US" sz="4000"/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4000"/>
              <a:t>1 letter grade will be deducted for each day late. </a:t>
            </a:r>
          </a:p>
        </p:txBody>
      </p:sp>
    </p:spTree>
    <p:extLst>
      <p:ext uri="{BB962C8B-B14F-4D97-AF65-F5344CB8AC3E}">
        <p14:creationId xmlns:p14="http://schemas.microsoft.com/office/powerpoint/2010/main" val="1187869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0000"/>
    </mc:Choice>
    <mc:Fallback xmlns="">
      <p:transition spd="slow" advClick="0" advTm="20000"/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>
          <a:xfrm>
            <a:off x="2209800" y="228600"/>
            <a:ext cx="7848600" cy="1143000"/>
          </a:xfrm>
        </p:spPr>
        <p:txBody>
          <a:bodyPr/>
          <a:lstStyle/>
          <a:p>
            <a:pPr eaLnBrk="1" hangingPunct="1"/>
            <a:r>
              <a:rPr lang="en-US" altLang="en-US" b="1" i="1"/>
              <a:t>Academic Honesty</a:t>
            </a:r>
          </a:p>
        </p:txBody>
      </p:sp>
      <p:sp>
        <p:nvSpPr>
          <p:cNvPr id="31747" name="Text Box 4"/>
          <p:cNvSpPr txBox="1">
            <a:spLocks noChangeArrowheads="1"/>
          </p:cNvSpPr>
          <p:nvPr/>
        </p:nvSpPr>
        <p:spPr bwMode="auto">
          <a:xfrm>
            <a:off x="1676400" y="1447801"/>
            <a:ext cx="4191000" cy="45243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/>
              <a:t>Cheating of any kind will not be tolerated.  </a:t>
            </a:r>
            <a:r>
              <a:rPr lang="en-US" altLang="en-US" b="1"/>
              <a:t>All</a:t>
            </a:r>
            <a:r>
              <a:rPr lang="en-US" altLang="en-US"/>
              <a:t> parties involved in academic dishonesty will receive a ZERO for the assignment or test and be subject to further sanctions according to the Tiger Team’s policy.</a:t>
            </a:r>
            <a:endParaRPr lang="en-US" altLang="en-US" b="1"/>
          </a:p>
        </p:txBody>
      </p:sp>
      <p:pic>
        <p:nvPicPr>
          <p:cNvPr id="31748" name="Picture 6" descr="E:\Highland Oaks 2011-2012\Pics\tiger.bmp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400" y="1447801"/>
            <a:ext cx="4533900" cy="4791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598100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45000"/>
    </mc:Choice>
    <mc:Fallback xmlns="">
      <p:transition spd="slow" advClick="0" advTm="45000"/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4" descr="C:\Documents and Settings\Marty\My Documents\My Pictures\class rules\homework4.bmp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152400"/>
            <a:ext cx="8610600" cy="6261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642177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0000"/>
    </mc:Choice>
    <mc:Fallback xmlns="">
      <p:transition spd="slow" advClick="0" advTm="20000"/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Restroom Policy</a:t>
            </a:r>
          </a:p>
        </p:txBody>
      </p:sp>
      <p:sp>
        <p:nvSpPr>
          <p:cNvPr id="358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Use restrooms during class change time</a:t>
            </a:r>
          </a:p>
        </p:txBody>
      </p:sp>
      <p:pic>
        <p:nvPicPr>
          <p:cNvPr id="35844" name="Picture 4" descr="C:\Documents and Settings\Marty\My Documents\My Pictures\class rules\restrooms.bmp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2667000"/>
            <a:ext cx="9144000" cy="419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103824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0000"/>
    </mc:Choice>
    <mc:Fallback xmlns="">
      <p:transition spd="slow" advClick="0" advTm="20000"/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>
          <a:xfrm>
            <a:off x="1981200" y="533400"/>
            <a:ext cx="7848600" cy="5410200"/>
          </a:xfrm>
        </p:spPr>
        <p:txBody>
          <a:bodyPr/>
          <a:lstStyle/>
          <a:p>
            <a:pPr eaLnBrk="1" hangingPunct="1"/>
            <a:r>
              <a:rPr lang="en-US" altLang="en-US"/>
              <a:t>When in doubt of the rule or procedure governing anything or anyone related to or in this classroom, abide by the following:</a:t>
            </a:r>
            <a:br>
              <a:rPr lang="en-US" altLang="en-US"/>
            </a:br>
            <a:r>
              <a:rPr lang="en-US" altLang="en-US"/>
              <a:t>Ask the teacher, be courteous and be respectful.</a:t>
            </a:r>
            <a:br>
              <a:rPr lang="en-US" altLang="en-US"/>
            </a:br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874982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45000"/>
    </mc:Choice>
    <mc:Fallback xmlns="">
      <p:transition spd="slow" advClick="0" advTm="45000"/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title"/>
          </p:nvPr>
        </p:nvSpPr>
        <p:spPr>
          <a:xfrm>
            <a:off x="2362200" y="609600"/>
            <a:ext cx="7620000" cy="5257800"/>
          </a:xfrm>
        </p:spPr>
        <p:txBody>
          <a:bodyPr/>
          <a:lstStyle/>
          <a:p>
            <a:r>
              <a:rPr lang="en-US" altLang="en-US">
                <a:latin typeface="Verdana" panose="020B0604030504040204" pitchFamily="34" charset="0"/>
              </a:rPr>
              <a:t>If the wind will not serve,</a:t>
            </a:r>
            <a:br>
              <a:rPr lang="en-US" altLang="en-US">
                <a:latin typeface="Verdana" panose="020B0604030504040204" pitchFamily="34" charset="0"/>
              </a:rPr>
            </a:br>
            <a:r>
              <a:rPr lang="en-US" altLang="en-US">
                <a:latin typeface="Verdana" panose="020B0604030504040204" pitchFamily="34" charset="0"/>
              </a:rPr>
              <a:t>take to the oars.</a:t>
            </a:r>
            <a:br>
              <a:rPr lang="en-US" altLang="en-US">
                <a:latin typeface="Verdana" panose="020B0604030504040204" pitchFamily="34" charset="0"/>
              </a:rPr>
            </a:br>
            <a:br>
              <a:rPr lang="en-US" altLang="en-US">
                <a:latin typeface="Verdana" panose="020B0604030504040204" pitchFamily="34" charset="0"/>
              </a:rPr>
            </a:br>
            <a:r>
              <a:rPr lang="en-US" altLang="en-US" i="1">
                <a:latin typeface="Verdana" panose="020B0604030504040204" pitchFamily="34" charset="0"/>
              </a:rPr>
              <a:t>Destitutus ventis, remos adhibe</a:t>
            </a:r>
            <a:br>
              <a:rPr lang="en-US" altLang="en-US">
                <a:latin typeface="Verdana" panose="020B0604030504040204" pitchFamily="34" charset="0"/>
              </a:rPr>
            </a:br>
            <a:br>
              <a:rPr lang="en-US" altLang="en-US">
                <a:latin typeface="Verdana" panose="020B0604030504040204" pitchFamily="34" charset="0"/>
              </a:rPr>
            </a:br>
            <a:r>
              <a:rPr lang="en-US" altLang="en-US" b="1">
                <a:latin typeface="Verdana" panose="020B0604030504040204" pitchFamily="34" charset="0"/>
              </a:rPr>
              <a:t>Latin Proverb</a:t>
            </a:r>
            <a:br>
              <a:rPr lang="en-US" altLang="en-US"/>
            </a:br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501006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0000"/>
    </mc:Choice>
    <mc:Fallback xmlns="">
      <p:transition spd="slow" advClick="0" advTm="20000"/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title"/>
          </p:nvPr>
        </p:nvSpPr>
        <p:spPr>
          <a:xfrm>
            <a:off x="2209800" y="228600"/>
            <a:ext cx="7772400" cy="1143000"/>
          </a:xfrm>
        </p:spPr>
        <p:txBody>
          <a:bodyPr/>
          <a:lstStyle/>
          <a:p>
            <a:r>
              <a:rPr lang="en-US" altLang="en-US"/>
              <a:t>Lets Have a Great Year!</a:t>
            </a:r>
          </a:p>
        </p:txBody>
      </p:sp>
      <p:pic>
        <p:nvPicPr>
          <p:cNvPr id="41987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1219200"/>
            <a:ext cx="8001000" cy="533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799256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0000"/>
    </mc:Choice>
    <mc:Fallback xmlns="">
      <p:transition spd="slow" advClick="0" advTm="20000"/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87AD6C-48AE-4969-AD7E-2BDD99B0B9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43897" y="2575931"/>
            <a:ext cx="10515600" cy="1325563"/>
          </a:xfrm>
        </p:spPr>
        <p:txBody>
          <a:bodyPr>
            <a:normAutofit/>
          </a:bodyPr>
          <a:lstStyle/>
          <a:p>
            <a:r>
              <a:rPr lang="en-US" sz="8000" b="1" dirty="0"/>
              <a:t>A Day in My Classroom</a:t>
            </a:r>
          </a:p>
        </p:txBody>
      </p:sp>
    </p:spTree>
    <p:extLst>
      <p:ext uri="{BB962C8B-B14F-4D97-AF65-F5344CB8AC3E}">
        <p14:creationId xmlns:p14="http://schemas.microsoft.com/office/powerpoint/2010/main" val="100136439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CE0BE5-41E6-49D5-9146-4E9397E606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Answer</a:t>
            </a:r>
          </a:p>
        </p:txBody>
      </p:sp>
      <p:sp>
        <p:nvSpPr>
          <p:cNvPr id="3" name="Rectangle 2"/>
          <p:cNvSpPr/>
          <p:nvPr/>
        </p:nvSpPr>
        <p:spPr>
          <a:xfrm>
            <a:off x="1418225" y="2775982"/>
            <a:ext cx="8430253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dirty="0">
                <a:solidFill>
                  <a:srgbClr val="000000"/>
                </a:solidFill>
                <a:latin typeface="Open Sans"/>
              </a:rPr>
              <a:t>Every nucleus in the human body has DNA that is 6 feet long.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200337066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000" dirty="0"/>
              <a:t>First Day of the Week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2606210"/>
            <a:ext cx="9409772" cy="3102612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sz="6000" dirty="0"/>
              <a:t>Students are to copy their home learning assignments for the week.</a:t>
            </a:r>
          </a:p>
        </p:txBody>
      </p:sp>
    </p:spTree>
    <p:extLst>
      <p:ext uri="{BB962C8B-B14F-4D97-AF65-F5344CB8AC3E}">
        <p14:creationId xmlns:p14="http://schemas.microsoft.com/office/powerpoint/2010/main" val="19310844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000" dirty="0"/>
              <a:t>Bell Ringer  “ Do Now”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55037" y="1690687"/>
            <a:ext cx="10515600" cy="4059323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sz="6000" dirty="0"/>
              <a:t>I pull an objective from the chapter and students need to answer in paragraph form. </a:t>
            </a:r>
          </a:p>
          <a:p>
            <a:pPr marL="0" indent="0" algn="ctr">
              <a:buNone/>
            </a:pPr>
            <a:r>
              <a:rPr lang="en-US" sz="6000" dirty="0"/>
              <a:t>( 5 Sentences)</a:t>
            </a:r>
          </a:p>
        </p:txBody>
      </p:sp>
    </p:spTree>
    <p:extLst>
      <p:ext uri="{BB962C8B-B14F-4D97-AF65-F5344CB8AC3E}">
        <p14:creationId xmlns:p14="http://schemas.microsoft.com/office/powerpoint/2010/main" val="245429038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000" dirty="0"/>
              <a:t>Outlines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454922"/>
            <a:ext cx="10515600" cy="4351338"/>
          </a:xfrm>
        </p:spPr>
        <p:txBody>
          <a:bodyPr>
            <a:noAutofit/>
          </a:bodyPr>
          <a:lstStyle/>
          <a:p>
            <a:r>
              <a:rPr lang="en-US" sz="3600" dirty="0"/>
              <a:t>All students outline the chapters by hand.  </a:t>
            </a:r>
          </a:p>
          <a:p>
            <a:r>
              <a:rPr lang="en-US" sz="3600" dirty="0"/>
              <a:t>They highlight vocabulary so we can kill 2 birds with one stone.</a:t>
            </a:r>
          </a:p>
          <a:p>
            <a:r>
              <a:rPr lang="en-US" sz="3600" dirty="0"/>
              <a:t>They have a minimum of one sentence per paragraph.</a:t>
            </a:r>
          </a:p>
          <a:p>
            <a:r>
              <a:rPr lang="en-US" sz="3600" dirty="0"/>
              <a:t>Instructions are to read the paragraph and write down the main point.</a:t>
            </a:r>
          </a:p>
          <a:p>
            <a:r>
              <a:rPr lang="en-US" sz="3600" dirty="0"/>
              <a:t>I regularly allow them to cheat by allowing them to use their binder work ( including outlines) for 5 minutes.</a:t>
            </a:r>
          </a:p>
        </p:txBody>
      </p:sp>
    </p:spTree>
    <p:extLst>
      <p:ext uri="{BB962C8B-B14F-4D97-AF65-F5344CB8AC3E}">
        <p14:creationId xmlns:p14="http://schemas.microsoft.com/office/powerpoint/2010/main" val="1936830365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858530" y="71465"/>
            <a:ext cx="5478162" cy="67180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9644099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000" dirty="0"/>
              <a:t>Lecture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3600" dirty="0"/>
              <a:t>I go over the answer to the bell ringer by asking different students to read their do now.</a:t>
            </a:r>
          </a:p>
          <a:p>
            <a:r>
              <a:rPr lang="en-US" sz="3600" dirty="0"/>
              <a:t>We immediately start discussing chapter sections.</a:t>
            </a:r>
          </a:p>
          <a:p>
            <a:r>
              <a:rPr lang="en-US" sz="3600" dirty="0"/>
              <a:t>I usually show the corresponding PowerPoint from the book's resource cd or one of my own.</a:t>
            </a:r>
          </a:p>
          <a:p>
            <a:r>
              <a:rPr lang="en-US" sz="3600" dirty="0"/>
              <a:t>Students ask questions.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28296897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000" dirty="0"/>
              <a:t>Assessment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562013"/>
            <a:ext cx="10515600" cy="4665791"/>
          </a:xfrm>
        </p:spPr>
        <p:txBody>
          <a:bodyPr>
            <a:noAutofit/>
          </a:bodyPr>
          <a:lstStyle/>
          <a:p>
            <a:r>
              <a:rPr lang="en-US" sz="3200" dirty="0"/>
              <a:t>Once we finish covering a chapter, I assess students understanding by giving them a chapter test.</a:t>
            </a:r>
          </a:p>
          <a:p>
            <a:r>
              <a:rPr lang="en-US" sz="3200" dirty="0"/>
              <a:t>Test are usually 25-33 questions long.</a:t>
            </a:r>
          </a:p>
          <a:p>
            <a:r>
              <a:rPr lang="en-US" sz="3200" dirty="0"/>
              <a:t>I use the question bank provided by </a:t>
            </a:r>
            <a:r>
              <a:rPr lang="en-US" sz="3200" dirty="0" err="1"/>
              <a:t>examview</a:t>
            </a:r>
            <a:r>
              <a:rPr lang="en-US" sz="3200" dirty="0"/>
              <a:t>.</a:t>
            </a:r>
          </a:p>
          <a:p>
            <a:r>
              <a:rPr lang="en-US" sz="3200" dirty="0"/>
              <a:t>I select questions that we have discussed.</a:t>
            </a:r>
          </a:p>
          <a:p>
            <a:r>
              <a:rPr lang="en-US" sz="3200" dirty="0"/>
              <a:t>I mix it up by sometimes giving them a 50 question test, throwing in true/false questions and the occasional essay question.</a:t>
            </a:r>
          </a:p>
          <a:p>
            <a:r>
              <a:rPr lang="en-US" sz="3200" dirty="0"/>
              <a:t>Upon grading the test, we go over the answers.</a:t>
            </a:r>
          </a:p>
        </p:txBody>
      </p:sp>
    </p:spTree>
    <p:extLst>
      <p:ext uri="{BB962C8B-B14F-4D97-AF65-F5344CB8AC3E}">
        <p14:creationId xmlns:p14="http://schemas.microsoft.com/office/powerpoint/2010/main" val="2912355170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000" dirty="0"/>
              <a:t>Labs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3600" dirty="0"/>
              <a:t>I have students write up labs in their lab notebook.</a:t>
            </a:r>
          </a:p>
          <a:p>
            <a:r>
              <a:rPr lang="en-US" sz="3600" dirty="0"/>
              <a:t>Although they work in groups, they each must produce their own work using shared data.</a:t>
            </a:r>
          </a:p>
          <a:p>
            <a:r>
              <a:rPr lang="en-US" sz="3600" dirty="0"/>
              <a:t>Labs always have a data table and graph.</a:t>
            </a:r>
          </a:p>
          <a:p>
            <a:r>
              <a:rPr lang="en-US" sz="3600" dirty="0"/>
              <a:t>Dissections are done after the EOC exam.</a:t>
            </a:r>
          </a:p>
          <a:p>
            <a:r>
              <a:rPr lang="en-US" sz="3600" dirty="0"/>
              <a:t>I usually do the Earthworm and the Frog.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69233569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000" dirty="0"/>
              <a:t>Projects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3200" dirty="0"/>
              <a:t>Students must produce and turn in a science fair project on a board.</a:t>
            </a:r>
          </a:p>
          <a:p>
            <a:r>
              <a:rPr lang="en-US" sz="3200" dirty="0"/>
              <a:t>We have an internal science fair night where all projects are showcased and winners are invited to present their project.</a:t>
            </a:r>
          </a:p>
          <a:p>
            <a:r>
              <a:rPr lang="en-US" sz="3200" dirty="0"/>
              <a:t>We usually register over 10 projects.</a:t>
            </a:r>
          </a:p>
          <a:p>
            <a:r>
              <a:rPr lang="en-US" sz="3200" dirty="0"/>
              <a:t>You guessed it. I am the science fair liaison for the school.</a:t>
            </a:r>
          </a:p>
          <a:p>
            <a:r>
              <a:rPr lang="en-US" sz="3200" dirty="0"/>
              <a:t>My students also do semester projects like the cell model, </a:t>
            </a:r>
            <a:r>
              <a:rPr lang="en-US" sz="3200" dirty="0" err="1"/>
              <a:t>dna</a:t>
            </a:r>
            <a:r>
              <a:rPr lang="en-US" sz="3200" dirty="0"/>
              <a:t> model, and meiosis &amp; mitosis .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11182339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41C839-E062-4AFC-B3A3-8CE5F317EE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81039" y="2495008"/>
            <a:ext cx="5183459" cy="1325563"/>
          </a:xfrm>
        </p:spPr>
        <p:txBody>
          <a:bodyPr>
            <a:noAutofit/>
          </a:bodyPr>
          <a:lstStyle/>
          <a:p>
            <a:r>
              <a:rPr lang="en-US" sz="9600" b="1" dirty="0"/>
              <a:t>Resources</a:t>
            </a:r>
          </a:p>
        </p:txBody>
      </p:sp>
    </p:spTree>
    <p:extLst>
      <p:ext uri="{BB962C8B-B14F-4D97-AF65-F5344CB8AC3E}">
        <p14:creationId xmlns:p14="http://schemas.microsoft.com/office/powerpoint/2010/main" val="2343052896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29C459-0D14-4A93-A0F4-464C3F4C7F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Data Chats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537998F-ABEB-48D3-BEF6-61531AA35D5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5551025" cy="4351338"/>
          </a:xfrm>
        </p:spPr>
        <p:txBody>
          <a:bodyPr>
            <a:normAutofit lnSpcReduction="10000"/>
          </a:bodyPr>
          <a:lstStyle/>
          <a:p>
            <a:r>
              <a:rPr lang="en-US" dirty="0"/>
              <a:t>Data chats begin after the return of baseline data. </a:t>
            </a:r>
          </a:p>
          <a:p>
            <a:r>
              <a:rPr lang="en-US" dirty="0"/>
              <a:t>Each student receives a print out of the bench marks they did not do well on. </a:t>
            </a:r>
          </a:p>
          <a:p>
            <a:r>
              <a:rPr lang="en-US" dirty="0"/>
              <a:t>Escambia county review form is given at the same time so they can review the benchmark missed.  </a:t>
            </a:r>
          </a:p>
          <a:p>
            <a:r>
              <a:rPr lang="en-US" dirty="0">
                <a:hlinkClick r:id="rId2"/>
              </a:rPr>
              <a:t>http://www.ecsd-fl.schoolloop.com/biologyeocreview</a:t>
            </a:r>
            <a:endParaRPr lang="en-US" dirty="0"/>
          </a:p>
          <a:p>
            <a:endParaRPr lang="en-US" dirty="0"/>
          </a:p>
        </p:txBody>
      </p:sp>
      <p:pic>
        <p:nvPicPr>
          <p:cNvPr id="6" name="Picture 5" descr="A screenshot of a cell phone&#10;&#10;Description generated with high confidence">
            <a:extLst>
              <a:ext uri="{FF2B5EF4-FFF2-40B4-BE49-F238E27FC236}">
                <a16:creationId xmlns:a16="http://schemas.microsoft.com/office/drawing/2014/main" id="{58931729-14A1-40C6-819C-BEE1327433C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89225" y="1469837"/>
            <a:ext cx="5557740" cy="39508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901306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559AE206-7EBA-4D33-8BC9-9D8158553F0E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9E8E38ED-369A-44C2-B635-0BED0E48A6E8}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800392" y="4525347"/>
            <a:ext cx="0" cy="1737360"/>
          </a:xfrm>
          <a:prstGeom prst="line">
            <a:avLst/>
          </a:prstGeom>
          <a:ln w="19050" cap="sq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Oval 11">
            <a:extLst>
              <a:ext uri="{FF2B5EF4-FFF2-40B4-BE49-F238E27FC236}">
                <a16:creationId xmlns:a16="http://schemas.microsoft.com/office/drawing/2014/main" id="{B672F332-AF08-46C6-94F0-77684310D7B7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395001" y="2466604"/>
            <a:ext cx="962395" cy="962395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34244EF8-D73A-40E1-BE73-D46E6B4B04ED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125829" y="2327988"/>
            <a:ext cx="293695" cy="293695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AB84D7E8-4ECB-42D7-ADBF-01689B0F24AE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92113" y="0"/>
            <a:ext cx="5699887" cy="4059244"/>
          </a:xfrm>
          <a:custGeom>
            <a:avLst/>
            <a:gdLst>
              <a:gd name="connsiteX0" fmla="*/ 0 w 5699887"/>
              <a:gd name="connsiteY0" fmla="*/ 0 h 4059244"/>
              <a:gd name="connsiteX1" fmla="*/ 5699887 w 5699887"/>
              <a:gd name="connsiteY1" fmla="*/ 0 h 4059244"/>
              <a:gd name="connsiteX2" fmla="*/ 5699887 w 5699887"/>
              <a:gd name="connsiteY2" fmla="*/ 3944096 h 4059244"/>
              <a:gd name="connsiteX3" fmla="*/ 5525775 w 5699887"/>
              <a:gd name="connsiteY3" fmla="*/ 3980429 h 4059244"/>
              <a:gd name="connsiteX4" fmla="*/ 4663256 w 5699887"/>
              <a:gd name="connsiteY4" fmla="*/ 4059244 h 4059244"/>
              <a:gd name="connsiteX5" fmla="*/ 8566 w 5699887"/>
              <a:gd name="connsiteY5" fmla="*/ 67422 h 40592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699887" h="4059244">
                <a:moveTo>
                  <a:pt x="0" y="0"/>
                </a:moveTo>
                <a:lnTo>
                  <a:pt x="5699887" y="0"/>
                </a:lnTo>
                <a:lnTo>
                  <a:pt x="5699887" y="3944096"/>
                </a:lnTo>
                <a:lnTo>
                  <a:pt x="5525775" y="3980429"/>
                </a:lnTo>
                <a:cubicBezTo>
                  <a:pt x="5246154" y="4032190"/>
                  <a:pt x="4957865" y="4059244"/>
                  <a:pt x="4663256" y="4059244"/>
                </a:cubicBezTo>
                <a:cubicBezTo>
                  <a:pt x="2306390" y="4059244"/>
                  <a:pt x="353936" y="2327747"/>
                  <a:pt x="8566" y="67422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6437D937-A7F1-4011-92B4-328E5BE1B166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88567" y="620480"/>
            <a:ext cx="2243800" cy="2243796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824ADB9-ABC4-4AE5-A0D8-7FBD888648A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42257" y="4525347"/>
            <a:ext cx="6939722" cy="1737360"/>
          </a:xfrm>
        </p:spPr>
        <p:txBody>
          <a:bodyPr anchor="ctr">
            <a:normAutofit/>
          </a:bodyPr>
          <a:lstStyle/>
          <a:p>
            <a:pPr algn="r"/>
            <a:r>
              <a:rPr lang="en-US" b="1" dirty="0"/>
              <a:t>Best Practices in Biology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E886A20-A879-4012-8736-0F8F30B7245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050762" y="4525347"/>
            <a:ext cx="3211288" cy="1737360"/>
          </a:xfrm>
        </p:spPr>
        <p:txBody>
          <a:bodyPr anchor="ctr">
            <a:normAutofit/>
          </a:bodyPr>
          <a:lstStyle/>
          <a:p>
            <a:pPr algn="l"/>
            <a:r>
              <a:rPr lang="en-US" b="1" dirty="0"/>
              <a:t>Julio </a:t>
            </a:r>
            <a:r>
              <a:rPr lang="en-US" b="1" dirty="0" err="1"/>
              <a:t>Miguez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677120048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05543" y="3084314"/>
            <a:ext cx="11438772" cy="13234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dirty="0">
                <a:hlinkClick r:id="rId2"/>
              </a:rPr>
              <a:t>http://www.ecsd-fl.schoolloop.com/biologyeocreview</a:t>
            </a:r>
            <a:endParaRPr lang="en-US" sz="4000" dirty="0"/>
          </a:p>
          <a:p>
            <a:endParaRPr lang="en-US" sz="4000" dirty="0"/>
          </a:p>
        </p:txBody>
      </p:sp>
      <p:sp>
        <p:nvSpPr>
          <p:cNvPr id="5" name="TextBox 4"/>
          <p:cNvSpPr txBox="1"/>
          <p:nvPr/>
        </p:nvSpPr>
        <p:spPr>
          <a:xfrm>
            <a:off x="1494263" y="836341"/>
            <a:ext cx="751592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/>
              <a:t>Your Best Friend for EOC Review</a:t>
            </a:r>
          </a:p>
        </p:txBody>
      </p:sp>
    </p:spTree>
    <p:extLst>
      <p:ext uri="{BB962C8B-B14F-4D97-AF65-F5344CB8AC3E}">
        <p14:creationId xmlns:p14="http://schemas.microsoft.com/office/powerpoint/2010/main" val="1658823959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315304-68B4-4E98-93AC-DFB98184C5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7538" y="4756638"/>
            <a:ext cx="11139854" cy="930447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5400" b="1" dirty="0">
                <a:solidFill>
                  <a:schemeClr val="bg1"/>
                </a:solidFill>
              </a:rPr>
              <a:t>Biology Pacing Guide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898" y="153342"/>
            <a:ext cx="11428494" cy="6535781"/>
          </a:xfrm>
        </p:spPr>
      </p:pic>
    </p:spTree>
    <p:extLst>
      <p:ext uri="{BB962C8B-B14F-4D97-AF65-F5344CB8AC3E}">
        <p14:creationId xmlns:p14="http://schemas.microsoft.com/office/powerpoint/2010/main" val="3802196743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Pacing Guide et al.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72729" y="3539095"/>
            <a:ext cx="6971270" cy="670440"/>
          </a:xfrm>
        </p:spPr>
        <p:txBody>
          <a:bodyPr/>
          <a:lstStyle/>
          <a:p>
            <a:r>
              <a:rPr lang="en-US" dirty="0">
                <a:hlinkClick r:id="rId2"/>
              </a:rPr>
              <a:t>http://science.dadeschools.net/teachers.htm</a:t>
            </a:r>
            <a:endParaRPr lang="en-US" dirty="0"/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92831045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BA95FD-C3A4-4F0D-9C6E-E4FF60262A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Florida Standards Assessments (FSAs)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FB8B47D-8666-4E68-94EC-0F1719BDF11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End-of-Course (EOC) Assessments</a:t>
            </a:r>
          </a:p>
          <a:p>
            <a:r>
              <a:rPr lang="en-US" dirty="0">
                <a:hlinkClick r:id="rId2"/>
              </a:rPr>
              <a:t>http://www.fldoe.org/accountability/assessments/k-12-student-assessment/end-of-course-eoc-assessments/</a:t>
            </a:r>
            <a:endParaRPr lang="en-US" dirty="0"/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93383084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F27B63-D89D-41F8-8E4F-B977F759CA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22057"/>
            <a:ext cx="10515600" cy="1325563"/>
          </a:xfrm>
        </p:spPr>
        <p:txBody>
          <a:bodyPr/>
          <a:lstStyle/>
          <a:p>
            <a:pPr algn="ctr"/>
            <a:r>
              <a:rPr lang="en-US" b="1" dirty="0"/>
              <a:t>Item Specifications</a:t>
            </a:r>
          </a:p>
        </p:txBody>
      </p:sp>
      <p:pic>
        <p:nvPicPr>
          <p:cNvPr id="10" name="Content Placeholder 9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418" y="985135"/>
            <a:ext cx="5412258" cy="5614965"/>
          </a:xfrm>
        </p:spPr>
      </p:pic>
      <p:sp>
        <p:nvSpPr>
          <p:cNvPr id="11" name="Rectangle 10"/>
          <p:cNvSpPr/>
          <p:nvPr/>
        </p:nvSpPr>
        <p:spPr>
          <a:xfrm>
            <a:off x="6952734" y="1903111"/>
            <a:ext cx="4676003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hlinkClick r:id="rId3"/>
              </a:rPr>
              <a:t>http://www.fldoe.org/core/fileparse.php/5662/urlt/0077547-biologyfl11sp.pdf</a:t>
            </a:r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16558508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89205" y="2638769"/>
            <a:ext cx="7259595" cy="1325563"/>
          </a:xfrm>
        </p:spPr>
        <p:txBody>
          <a:bodyPr>
            <a:noAutofit/>
          </a:bodyPr>
          <a:lstStyle/>
          <a:p>
            <a:r>
              <a:rPr lang="en-US" sz="9600" dirty="0"/>
              <a:t>BREAK 10 Min</a:t>
            </a:r>
          </a:p>
        </p:txBody>
      </p:sp>
    </p:spTree>
    <p:extLst>
      <p:ext uri="{BB962C8B-B14F-4D97-AF65-F5344CB8AC3E}">
        <p14:creationId xmlns:p14="http://schemas.microsoft.com/office/powerpoint/2010/main" val="1045822704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7200" dirty="0"/>
              <a:t>Activity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6000" dirty="0"/>
              <a:t>NOS ( Nature of Science) Puzzle</a:t>
            </a:r>
          </a:p>
          <a:p>
            <a:r>
              <a:rPr lang="en-US" sz="6000" dirty="0"/>
              <a:t>What is Science?</a:t>
            </a:r>
          </a:p>
        </p:txBody>
      </p:sp>
    </p:spTree>
    <p:extLst>
      <p:ext uri="{BB962C8B-B14F-4D97-AF65-F5344CB8AC3E}">
        <p14:creationId xmlns:p14="http://schemas.microsoft.com/office/powerpoint/2010/main" val="4059358215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0360B5-E6E4-4EAC-BD59-24794FFDAF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963877"/>
            <a:ext cx="3494362" cy="4930246"/>
          </a:xfrm>
        </p:spPr>
        <p:txBody>
          <a:bodyPr>
            <a:normAutofit/>
          </a:bodyPr>
          <a:lstStyle/>
          <a:p>
            <a:pPr algn="r"/>
            <a:r>
              <a:rPr lang="en-US" b="1" dirty="0"/>
              <a:t>Let’s Share  Lesson Plans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38B5000-36B8-47B6-BAB5-DDB03598E81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76031" y="963877"/>
            <a:ext cx="6377769" cy="4370123"/>
          </a:xfrm>
        </p:spPr>
        <p:txBody>
          <a:bodyPr anchor="ctr">
            <a:normAutofit/>
          </a:bodyPr>
          <a:lstStyle/>
          <a:p>
            <a:pPr marL="457200" lvl="1" indent="0">
              <a:buNone/>
            </a:pPr>
            <a:endParaRPr lang="en-US" dirty="0"/>
          </a:p>
          <a:p>
            <a:r>
              <a:rPr lang="en-US" sz="2400" dirty="0"/>
              <a:t>I will assign you a topic from the “Year at a Glance” pacing guide.  Give me a short lesson plan for that topic.  Write your name and school on the back of the paper. I will scan them to my website:</a:t>
            </a:r>
          </a:p>
          <a:p>
            <a:pPr marL="0" indent="0">
              <a:buNone/>
            </a:pPr>
            <a:r>
              <a:rPr lang="en-US" sz="2400" dirty="0">
                <a:hlinkClick r:id="rId2"/>
              </a:rPr>
              <a:t>www.miguezscience.com</a:t>
            </a:r>
            <a:endParaRPr lang="en-US" sz="2400" dirty="0"/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r>
              <a:rPr lang="en-US" sz="2400" dirty="0"/>
              <a:t>They will be placed in a file called lesson plans under the Science Fair tab.</a:t>
            </a:r>
          </a:p>
        </p:txBody>
      </p:sp>
    </p:spTree>
    <p:extLst>
      <p:ext uri="{BB962C8B-B14F-4D97-AF65-F5344CB8AC3E}">
        <p14:creationId xmlns:p14="http://schemas.microsoft.com/office/powerpoint/2010/main" val="1373712034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C12FFB-5071-4A5A-A3F3-22D7703B51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Data Driven Instruction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E05FD08-7042-4569-A1A5-8ED443A596B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6216650" cy="4351338"/>
          </a:xfrm>
        </p:spPr>
        <p:txBody>
          <a:bodyPr/>
          <a:lstStyle/>
          <a:p>
            <a:r>
              <a:rPr lang="en-US" dirty="0" err="1"/>
              <a:t>Thinkgate</a:t>
            </a:r>
            <a:r>
              <a:rPr lang="en-US" dirty="0"/>
              <a:t> Data</a:t>
            </a:r>
          </a:p>
          <a:p>
            <a:pPr lvl="1"/>
            <a:r>
              <a:rPr lang="en-US" dirty="0"/>
              <a:t>After each topic test, I analyze data for remediation.</a:t>
            </a:r>
          </a:p>
          <a:p>
            <a:pPr lvl="1"/>
            <a:endParaRPr lang="en-US" dirty="0"/>
          </a:p>
          <a:p>
            <a:r>
              <a:rPr lang="en-US" dirty="0"/>
              <a:t>The reports I focus on most:</a:t>
            </a:r>
          </a:p>
          <a:p>
            <a:pPr lvl="1"/>
            <a:r>
              <a:rPr lang="en-US" dirty="0"/>
              <a:t>Progress Report</a:t>
            </a:r>
          </a:p>
          <a:p>
            <a:pPr lvl="1"/>
            <a:r>
              <a:rPr lang="en-US" dirty="0"/>
              <a:t>Distractor Analysis</a:t>
            </a:r>
          </a:p>
        </p:txBody>
      </p:sp>
      <p:pic>
        <p:nvPicPr>
          <p:cNvPr id="5" name="Picture 4" descr="A close up of a logo&#10;&#10;Description generated with very high confidence">
            <a:extLst>
              <a:ext uri="{FF2B5EF4-FFF2-40B4-BE49-F238E27FC236}">
                <a16:creationId xmlns:a16="http://schemas.microsoft.com/office/drawing/2014/main" id="{949DCA71-0B41-4CE5-8172-6CD4465EA13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69100" y="2000250"/>
            <a:ext cx="4955822" cy="2787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846552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6901F4-2BA0-4AEF-9A1A-8B6CEF1A7D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err="1"/>
              <a:t>Thinkgate</a:t>
            </a:r>
            <a:r>
              <a:rPr lang="en-US" b="1" dirty="0"/>
              <a:t> - Progress Report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887D171-F31D-48DA-BCD3-C3CCE09B516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946449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037374-FF5F-4D97-AA48-62310A017D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-18733"/>
            <a:ext cx="10515600" cy="1325563"/>
          </a:xfrm>
        </p:spPr>
        <p:txBody>
          <a:bodyPr/>
          <a:lstStyle/>
          <a:p>
            <a:r>
              <a:rPr lang="en-US" b="1" dirty="0"/>
              <a:t>Let’s Go Around the Room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7501A24-F805-4898-8625-764D7164869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083295"/>
            <a:ext cx="10515600" cy="526541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4400" dirty="0"/>
              <a:t>Introduce Yourself</a:t>
            </a:r>
          </a:p>
          <a:p>
            <a:r>
              <a:rPr lang="en-US" sz="4400" dirty="0"/>
              <a:t>What is your name?</a:t>
            </a:r>
          </a:p>
          <a:p>
            <a:r>
              <a:rPr lang="en-US" sz="4400" dirty="0"/>
              <a:t>What school do you currently teach at?</a:t>
            </a:r>
          </a:p>
          <a:p>
            <a:r>
              <a:rPr lang="en-US" sz="4400" dirty="0"/>
              <a:t>How many years have you been teaching?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>
              <a:solidFill>
                <a:srgbClr val="00B050"/>
              </a:solidFill>
            </a:endParaRPr>
          </a:p>
          <a:p>
            <a:pPr marL="0" indent="0">
              <a:buNone/>
            </a:pPr>
            <a:endParaRPr lang="en-US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4459925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79C163-54F6-4B86-9916-4DA2FCC48B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err="1"/>
              <a:t>Thinkgate</a:t>
            </a:r>
            <a:r>
              <a:rPr lang="en-US" b="1" dirty="0"/>
              <a:t> – Distractor Analysis Report</a:t>
            </a:r>
          </a:p>
        </p:txBody>
      </p:sp>
      <p:pic>
        <p:nvPicPr>
          <p:cNvPr id="5" name="Content Placeholder 4" descr="A picture containing cabinet&#10;&#10;Description generated with high confidence">
            <a:extLst>
              <a:ext uri="{FF2B5EF4-FFF2-40B4-BE49-F238E27FC236}">
                <a16:creationId xmlns:a16="http://schemas.microsoft.com/office/drawing/2014/main" id="{A31E0E3F-770F-4D47-96E1-C8B73FA3585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353" y="2216616"/>
            <a:ext cx="12091293" cy="3449077"/>
          </a:xfrm>
        </p:spPr>
      </p:pic>
    </p:spTree>
    <p:extLst>
      <p:ext uri="{BB962C8B-B14F-4D97-AF65-F5344CB8AC3E}">
        <p14:creationId xmlns:p14="http://schemas.microsoft.com/office/powerpoint/2010/main" val="3726355958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352FCD-B015-4036-90F3-D9E1E4DE44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5864"/>
            <a:ext cx="10515600" cy="1325563"/>
          </a:xfrm>
        </p:spPr>
        <p:txBody>
          <a:bodyPr/>
          <a:lstStyle/>
          <a:p>
            <a:r>
              <a:rPr lang="en-US" b="1" dirty="0"/>
              <a:t>End-of-Course (EOC) Exam Review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74A09CD-7ED4-429C-B927-0DBBCDE198B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4768850" cy="4351338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To review for the EOC:</a:t>
            </a:r>
          </a:p>
          <a:p>
            <a:r>
              <a:rPr lang="en-US" dirty="0" err="1"/>
              <a:t>Edgenuity</a:t>
            </a:r>
            <a:r>
              <a:rPr lang="en-US" dirty="0"/>
              <a:t> </a:t>
            </a:r>
            <a:r>
              <a:rPr lang="en-US" dirty="0" err="1"/>
              <a:t>Blittzes</a:t>
            </a:r>
            <a:r>
              <a:rPr lang="en-US" dirty="0"/>
              <a:t> are coordinated about a week before the exam</a:t>
            </a:r>
          </a:p>
          <a:p>
            <a:r>
              <a:rPr lang="en-US" dirty="0"/>
              <a:t>Saturday School tutoring</a:t>
            </a:r>
          </a:p>
        </p:txBody>
      </p:sp>
      <p:pic>
        <p:nvPicPr>
          <p:cNvPr id="5" name="Picture 4" descr="A picture containing tableware&#10;&#10;Description generated with high confidence">
            <a:extLst>
              <a:ext uri="{FF2B5EF4-FFF2-40B4-BE49-F238E27FC236}">
                <a16:creationId xmlns:a16="http://schemas.microsoft.com/office/drawing/2014/main" id="{D30ED3AA-7E9B-4E61-8DFB-E7BED026721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1946" y="1032166"/>
            <a:ext cx="2729344" cy="658522"/>
          </a:xfrm>
          <a:prstGeom prst="rect">
            <a:avLst/>
          </a:prstGeom>
        </p:spPr>
      </p:pic>
      <p:pic>
        <p:nvPicPr>
          <p:cNvPr id="7" name="Picture 6" descr="A screenshot of a cell phone&#10;&#10;Description generated with very high confidence">
            <a:extLst>
              <a:ext uri="{FF2B5EF4-FFF2-40B4-BE49-F238E27FC236}">
                <a16:creationId xmlns:a16="http://schemas.microsoft.com/office/drawing/2014/main" id="{08178EBC-2385-4A02-9EF4-E39750757F8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48254" y="1681329"/>
            <a:ext cx="4934145" cy="51766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7262861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8E3AD6-6CB4-474E-9B34-DA2696D860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963877"/>
            <a:ext cx="3494362" cy="4930246"/>
          </a:xfrm>
        </p:spPr>
        <p:txBody>
          <a:bodyPr>
            <a:normAutofit/>
          </a:bodyPr>
          <a:lstStyle/>
          <a:p>
            <a:pPr algn="r"/>
            <a:r>
              <a:rPr lang="en-US" sz="4800" b="1" dirty="0">
                <a:solidFill>
                  <a:schemeClr val="accent1"/>
                </a:solidFill>
              </a:rPr>
              <a:t>Share Your Best Practices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F4D94AD-C579-40B4-AFB4-285E8552CF5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76031" y="963877"/>
            <a:ext cx="6377769" cy="4930246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en-US" sz="3600" dirty="0"/>
              <a:t>List 10 of your biology best practices</a:t>
            </a:r>
          </a:p>
        </p:txBody>
      </p:sp>
    </p:spTree>
    <p:extLst>
      <p:ext uri="{BB962C8B-B14F-4D97-AF65-F5344CB8AC3E}">
        <p14:creationId xmlns:p14="http://schemas.microsoft.com/office/powerpoint/2010/main" val="1746233085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420905-0F1C-4B0F-8DCE-DCF9F8D10C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Gallery Walk</a:t>
            </a:r>
          </a:p>
        </p:txBody>
      </p:sp>
      <p:pic>
        <p:nvPicPr>
          <p:cNvPr id="5" name="Content Placeholder 4" descr="A picture containing clipart&#10;&#10;Description generated with high confidence">
            <a:extLst>
              <a:ext uri="{FF2B5EF4-FFF2-40B4-BE49-F238E27FC236}">
                <a16:creationId xmlns:a16="http://schemas.microsoft.com/office/drawing/2014/main" id="{3F6D2C41-43CD-41F7-9909-AC6833409D2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5600" y="1485818"/>
            <a:ext cx="8724900" cy="4909465"/>
          </a:xfrm>
        </p:spPr>
      </p:pic>
    </p:spTree>
    <p:extLst>
      <p:ext uri="{BB962C8B-B14F-4D97-AF65-F5344CB8AC3E}">
        <p14:creationId xmlns:p14="http://schemas.microsoft.com/office/powerpoint/2010/main" val="1132945213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A close up of a logo&#10;&#10;Description generated with high confidence">
            <a:extLst>
              <a:ext uri="{FF2B5EF4-FFF2-40B4-BE49-F238E27FC236}">
                <a16:creationId xmlns:a16="http://schemas.microsoft.com/office/drawing/2014/main" id="{1D159B05-D151-44AF-94B6-D18399B7F4B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4996" cy="6972300"/>
          </a:xfrm>
        </p:spPr>
      </p:pic>
    </p:spTree>
    <p:extLst>
      <p:ext uri="{BB962C8B-B14F-4D97-AF65-F5344CB8AC3E}">
        <p14:creationId xmlns:p14="http://schemas.microsoft.com/office/powerpoint/2010/main" val="336386432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929088-9226-4F8F-B6C2-FD6A3BF1D9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My Contact Information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A3D8FBC-9F0C-4EE5-867E-B030224BC7D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lnSpc>
                <a:spcPct val="150000"/>
              </a:lnSpc>
              <a:buNone/>
            </a:pPr>
            <a:r>
              <a:rPr lang="en-US" sz="4800" b="1" dirty="0"/>
              <a:t>Julio Miguez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en-US" dirty="0"/>
              <a:t>Highland Oaks Middle School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en-US" dirty="0"/>
              <a:t>Biology and Physical Science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en-US" dirty="0">
                <a:hlinkClick r:id="rId2"/>
              </a:rPr>
              <a:t>jmiguez@dadeschools.net</a:t>
            </a:r>
            <a:endParaRPr lang="en-US" dirty="0"/>
          </a:p>
          <a:p>
            <a:pPr marL="0" indent="0" algn="ctr">
              <a:lnSpc>
                <a:spcPct val="150000"/>
              </a:lnSpc>
              <a:buNone/>
            </a:pPr>
            <a:r>
              <a:rPr lang="en-US" dirty="0"/>
              <a:t>(305) 932-3810</a:t>
            </a:r>
          </a:p>
        </p:txBody>
      </p:sp>
    </p:spTree>
    <p:extLst>
      <p:ext uri="{BB962C8B-B14F-4D97-AF65-F5344CB8AC3E}">
        <p14:creationId xmlns:p14="http://schemas.microsoft.com/office/powerpoint/2010/main" val="356387197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000" dirty="0"/>
              <a:t>Teaching Philosophy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3001282"/>
            <a:ext cx="10515600" cy="199823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9600" dirty="0"/>
              <a:t>Be fair &amp; care</a:t>
            </a:r>
          </a:p>
        </p:txBody>
      </p:sp>
    </p:spTree>
    <p:extLst>
      <p:ext uri="{BB962C8B-B14F-4D97-AF65-F5344CB8AC3E}">
        <p14:creationId xmlns:p14="http://schemas.microsoft.com/office/powerpoint/2010/main" val="331599669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90136" y="2704671"/>
            <a:ext cx="10515600" cy="1325563"/>
          </a:xfrm>
        </p:spPr>
        <p:txBody>
          <a:bodyPr>
            <a:normAutofit/>
          </a:bodyPr>
          <a:lstStyle/>
          <a:p>
            <a:r>
              <a:rPr lang="en-US" sz="8000" dirty="0"/>
              <a:t>Beginning of the Year</a:t>
            </a:r>
          </a:p>
        </p:txBody>
      </p:sp>
    </p:spTree>
    <p:extLst>
      <p:ext uri="{BB962C8B-B14F-4D97-AF65-F5344CB8AC3E}">
        <p14:creationId xmlns:p14="http://schemas.microsoft.com/office/powerpoint/2010/main" val="215935532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2133600" y="0"/>
            <a:ext cx="7772400" cy="1143000"/>
          </a:xfrm>
        </p:spPr>
        <p:txBody>
          <a:bodyPr/>
          <a:lstStyle/>
          <a:p>
            <a:pPr eaLnBrk="1" hangingPunct="1"/>
            <a:r>
              <a:rPr lang="en-US" altLang="en-US"/>
              <a:t>Mr.  Miguez’s </a:t>
            </a:r>
            <a:r>
              <a:rPr lang="en-US" altLang="en-US" i="1"/>
              <a:t>Classroom Rules</a:t>
            </a:r>
          </a:p>
        </p:txBody>
      </p:sp>
      <p:pic>
        <p:nvPicPr>
          <p:cNvPr id="3075" name="Picture 5" descr="C:\Documents and Settings\User\My Documents\My Pictures\Foundations of physical sci cover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0" y="1219200"/>
            <a:ext cx="4724400" cy="487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6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1" y="1009650"/>
            <a:ext cx="3800475" cy="5238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609027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0000"/>
    </mc:Choice>
    <mc:Fallback xmlns="">
      <p:transition spd="slow" advClick="0" advTm="20000"/>
    </mc:Fallback>
  </mc:AlternateContent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584</TotalTime>
  <Words>1144</Words>
  <Application>Microsoft Office PowerPoint</Application>
  <PresentationFormat>Widescreen</PresentationFormat>
  <Paragraphs>166</Paragraphs>
  <Slides>54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54</vt:i4>
      </vt:variant>
    </vt:vector>
  </HeadingPairs>
  <TitlesOfParts>
    <vt:vector size="62" baseType="lpstr">
      <vt:lpstr>Arial</vt:lpstr>
      <vt:lpstr>Calibri</vt:lpstr>
      <vt:lpstr>Calibri Light</vt:lpstr>
      <vt:lpstr>Century Gothic</vt:lpstr>
      <vt:lpstr>Open Sans</vt:lpstr>
      <vt:lpstr>Times New Roman</vt:lpstr>
      <vt:lpstr>Verdana</vt:lpstr>
      <vt:lpstr>Office Theme</vt:lpstr>
      <vt:lpstr>I am wiser than this man, for neither of us appears to know anything great and good; but he fancies he knows something, although he knows nothing; whereas I, as I do not know anything, so I do not fancy I do. In this trifling particular, then, I appear to be wiser than he, because I do not fancy I know what I do not know.</vt:lpstr>
      <vt:lpstr>How long is the DNA in your nucleus?</vt:lpstr>
      <vt:lpstr>Answer</vt:lpstr>
      <vt:lpstr>Best Practices in Biology</vt:lpstr>
      <vt:lpstr>Let’s Go Around the Room</vt:lpstr>
      <vt:lpstr>My Contact Information</vt:lpstr>
      <vt:lpstr>Teaching Philosophy</vt:lpstr>
      <vt:lpstr>Beginning of the Year</vt:lpstr>
      <vt:lpstr>Mr.  Miguez’s Classroom Rules</vt:lpstr>
      <vt:lpstr>Follow directions the first time given</vt:lpstr>
      <vt:lpstr>Be in your seat and ready to work when the late bell rings</vt:lpstr>
      <vt:lpstr>PowerPoint Presentation</vt:lpstr>
      <vt:lpstr>Raise hand to speak so only one person is speaking at the same time.</vt:lpstr>
      <vt:lpstr>Stay in seat at all times</vt:lpstr>
      <vt:lpstr>No IPOD or Cell Phone Use</vt:lpstr>
      <vt:lpstr>No Food  OR DRINKS in the Class room </vt:lpstr>
      <vt:lpstr>Consequences</vt:lpstr>
      <vt:lpstr>Required Materials</vt:lpstr>
      <vt:lpstr>Req’d Materials Cont’d</vt:lpstr>
      <vt:lpstr>Computer and Internet Access</vt:lpstr>
      <vt:lpstr>Grading Policy</vt:lpstr>
      <vt:lpstr>Late Work Policy</vt:lpstr>
      <vt:lpstr>Academic Honesty</vt:lpstr>
      <vt:lpstr>PowerPoint Presentation</vt:lpstr>
      <vt:lpstr>Restroom Policy</vt:lpstr>
      <vt:lpstr>When in doubt of the rule or procedure governing anything or anyone related to or in this classroom, abide by the following: Ask the teacher, be courteous and be respectful. </vt:lpstr>
      <vt:lpstr>If the wind will not serve, take to the oars.  Destitutus ventis, remos adhibe  Latin Proverb </vt:lpstr>
      <vt:lpstr>Lets Have a Great Year!</vt:lpstr>
      <vt:lpstr>A Day in My Classroom</vt:lpstr>
      <vt:lpstr>First Day of the Week</vt:lpstr>
      <vt:lpstr>Bell Ringer  “ Do Now”</vt:lpstr>
      <vt:lpstr>Outlines</vt:lpstr>
      <vt:lpstr>PowerPoint Presentation</vt:lpstr>
      <vt:lpstr>Lecture</vt:lpstr>
      <vt:lpstr>Assessment</vt:lpstr>
      <vt:lpstr>Labs</vt:lpstr>
      <vt:lpstr>Projects</vt:lpstr>
      <vt:lpstr>Resources</vt:lpstr>
      <vt:lpstr>Data Chats</vt:lpstr>
      <vt:lpstr>PowerPoint Presentation</vt:lpstr>
      <vt:lpstr>Biology Pacing Guide</vt:lpstr>
      <vt:lpstr>Pacing Guide et al.</vt:lpstr>
      <vt:lpstr>Florida Standards Assessments (FSAs)</vt:lpstr>
      <vt:lpstr>Item Specifications</vt:lpstr>
      <vt:lpstr>BREAK 10 Min</vt:lpstr>
      <vt:lpstr>Activity</vt:lpstr>
      <vt:lpstr>Let’s Share  Lesson Plans</vt:lpstr>
      <vt:lpstr>Data Driven Instruction</vt:lpstr>
      <vt:lpstr>Thinkgate - Progress Report</vt:lpstr>
      <vt:lpstr>Thinkgate – Distractor Analysis Report</vt:lpstr>
      <vt:lpstr>End-of-Course (EOC) Exam Review</vt:lpstr>
      <vt:lpstr>Share Your Best Practices</vt:lpstr>
      <vt:lpstr>Gallery Walk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Best Practices in Geometry</dc:title>
  <dc:creator>Daicy</dc:creator>
  <cp:lastModifiedBy>MIGUEZ, JULIO C</cp:lastModifiedBy>
  <cp:revision>56</cp:revision>
  <dcterms:created xsi:type="dcterms:W3CDTF">2017-10-21T17:57:11Z</dcterms:created>
  <dcterms:modified xsi:type="dcterms:W3CDTF">2017-10-27T11:58:11Z</dcterms:modified>
</cp:coreProperties>
</file>