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18"/>
  </p:notesMasterIdLst>
  <p:sldIdLst>
    <p:sldId id="256" r:id="rId2"/>
    <p:sldId id="257" r:id="rId3"/>
    <p:sldId id="258" r:id="rId4"/>
    <p:sldId id="259" r:id="rId5"/>
    <p:sldId id="272" r:id="rId6"/>
    <p:sldId id="260" r:id="rId7"/>
    <p:sldId id="273" r:id="rId8"/>
    <p:sldId id="275" r:id="rId9"/>
    <p:sldId id="274" r:id="rId10"/>
    <p:sldId id="261" r:id="rId11"/>
    <p:sldId id="276" r:id="rId12"/>
    <p:sldId id="262" r:id="rId13"/>
    <p:sldId id="263" r:id="rId14"/>
    <p:sldId id="277" r:id="rId15"/>
    <p:sldId id="264" r:id="rId16"/>
    <p:sldId id="268" r:id="rId1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6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B2D7F3-AE85-40CA-85C3-B0817A45567A}" v="1" dt="2021-08-27T15:21:59.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40" autoAdjust="0"/>
    <p:restoredTop sz="90929"/>
  </p:normalViewPr>
  <p:slideViewPr>
    <p:cSldViewPr>
      <p:cViewPr varScale="1">
        <p:scale>
          <a:sx n="104" d="100"/>
          <a:sy n="104" d="100"/>
        </p:scale>
        <p:origin x="14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GUEZ, JULIO C" userId="8ae07398-bc7f-4b5f-9a12-cb92a9c0c8e7" providerId="ADAL" clId="{3DB2D7F3-AE85-40CA-85C3-B0817A45567A}"/>
    <pc:docChg chg="undo custSel delSld modSld">
      <pc:chgData name="MIGUEZ, JULIO C" userId="8ae07398-bc7f-4b5f-9a12-cb92a9c0c8e7" providerId="ADAL" clId="{3DB2D7F3-AE85-40CA-85C3-B0817A45567A}" dt="2021-08-27T15:21:59.666" v="12" actId="14100"/>
      <pc:docMkLst>
        <pc:docMk/>
      </pc:docMkLst>
      <pc:sldChg chg="delSp mod">
        <pc:chgData name="MIGUEZ, JULIO C" userId="8ae07398-bc7f-4b5f-9a12-cb92a9c0c8e7" providerId="ADAL" clId="{3DB2D7F3-AE85-40CA-85C3-B0817A45567A}" dt="2021-08-27T15:20:24.315" v="0" actId="21"/>
        <pc:sldMkLst>
          <pc:docMk/>
          <pc:sldMk cId="0" sldId="263"/>
        </pc:sldMkLst>
        <pc:graphicFrameChg chg="del">
          <ac:chgData name="MIGUEZ, JULIO C" userId="8ae07398-bc7f-4b5f-9a12-cb92a9c0c8e7" providerId="ADAL" clId="{3DB2D7F3-AE85-40CA-85C3-B0817A45567A}" dt="2021-08-27T15:20:24.315" v="0" actId="21"/>
          <ac:graphicFrameMkLst>
            <pc:docMk/>
            <pc:sldMk cId="0" sldId="263"/>
            <ac:graphicFrameMk id="19461" creationId="{00000000-0000-0000-0000-000000000000}"/>
          </ac:graphicFrameMkLst>
        </pc:graphicFrameChg>
      </pc:sldChg>
      <pc:sldChg chg="addSp delSp modSp mod">
        <pc:chgData name="MIGUEZ, JULIO C" userId="8ae07398-bc7f-4b5f-9a12-cb92a9c0c8e7" providerId="ADAL" clId="{3DB2D7F3-AE85-40CA-85C3-B0817A45567A}" dt="2021-08-27T15:21:25.105" v="6" actId="1076"/>
        <pc:sldMkLst>
          <pc:docMk/>
          <pc:sldMk cId="0" sldId="264"/>
        </pc:sldMkLst>
        <pc:spChg chg="add del mod">
          <ac:chgData name="MIGUEZ, JULIO C" userId="8ae07398-bc7f-4b5f-9a12-cb92a9c0c8e7" providerId="ADAL" clId="{3DB2D7F3-AE85-40CA-85C3-B0817A45567A}" dt="2021-08-27T15:21:25.105" v="6" actId="1076"/>
          <ac:spMkLst>
            <pc:docMk/>
            <pc:sldMk cId="0" sldId="264"/>
            <ac:spMk id="21513" creationId="{00000000-0000-0000-0000-000000000000}"/>
          </ac:spMkLst>
        </pc:spChg>
        <pc:graphicFrameChg chg="del">
          <ac:chgData name="MIGUEZ, JULIO C" userId="8ae07398-bc7f-4b5f-9a12-cb92a9c0c8e7" providerId="ADAL" clId="{3DB2D7F3-AE85-40CA-85C3-B0817A45567A}" dt="2021-08-27T15:21:19.057" v="4" actId="21"/>
          <ac:graphicFrameMkLst>
            <pc:docMk/>
            <pc:sldMk cId="0" sldId="264"/>
            <ac:graphicFrameMk id="21509" creationId="{00000000-0000-0000-0000-000000000000}"/>
          </ac:graphicFrameMkLst>
        </pc:graphicFrameChg>
        <pc:graphicFrameChg chg="mod">
          <ac:chgData name="MIGUEZ, JULIO C" userId="8ae07398-bc7f-4b5f-9a12-cb92a9c0c8e7" providerId="ADAL" clId="{3DB2D7F3-AE85-40CA-85C3-B0817A45567A}" dt="2021-08-27T15:21:19.872" v="5" actId="1076"/>
          <ac:graphicFrameMkLst>
            <pc:docMk/>
            <pc:sldMk cId="0" sldId="264"/>
            <ac:graphicFrameMk id="21518" creationId="{00000000-0000-0000-0000-000000000000}"/>
          </ac:graphicFrameMkLst>
        </pc:graphicFrameChg>
      </pc:sldChg>
      <pc:sldChg chg="del">
        <pc:chgData name="MIGUEZ, JULIO C" userId="8ae07398-bc7f-4b5f-9a12-cb92a9c0c8e7" providerId="ADAL" clId="{3DB2D7F3-AE85-40CA-85C3-B0817A45567A}" dt="2021-08-27T15:21:48.670" v="10" actId="47"/>
        <pc:sldMkLst>
          <pc:docMk/>
          <pc:sldMk cId="0" sldId="265"/>
        </pc:sldMkLst>
      </pc:sldChg>
      <pc:sldChg chg="del">
        <pc:chgData name="MIGUEZ, JULIO C" userId="8ae07398-bc7f-4b5f-9a12-cb92a9c0c8e7" providerId="ADAL" clId="{3DB2D7F3-AE85-40CA-85C3-B0817A45567A}" dt="2021-08-27T15:21:48.670" v="10" actId="47"/>
        <pc:sldMkLst>
          <pc:docMk/>
          <pc:sldMk cId="0" sldId="266"/>
        </pc:sldMkLst>
      </pc:sldChg>
      <pc:sldChg chg="del">
        <pc:chgData name="MIGUEZ, JULIO C" userId="8ae07398-bc7f-4b5f-9a12-cb92a9c0c8e7" providerId="ADAL" clId="{3DB2D7F3-AE85-40CA-85C3-B0817A45567A}" dt="2021-08-27T15:21:48.670" v="10" actId="47"/>
        <pc:sldMkLst>
          <pc:docMk/>
          <pc:sldMk cId="0" sldId="267"/>
        </pc:sldMkLst>
      </pc:sldChg>
      <pc:sldChg chg="delSp modSp mod">
        <pc:chgData name="MIGUEZ, JULIO C" userId="8ae07398-bc7f-4b5f-9a12-cb92a9c0c8e7" providerId="ADAL" clId="{3DB2D7F3-AE85-40CA-85C3-B0817A45567A}" dt="2021-08-27T15:21:59.666" v="12" actId="14100"/>
        <pc:sldMkLst>
          <pc:docMk/>
          <pc:sldMk cId="0" sldId="268"/>
        </pc:sldMkLst>
        <pc:spChg chg="mod">
          <ac:chgData name="MIGUEZ, JULIO C" userId="8ae07398-bc7f-4b5f-9a12-cb92a9c0c8e7" providerId="ADAL" clId="{3DB2D7F3-AE85-40CA-85C3-B0817A45567A}" dt="2021-08-27T15:21:37.712" v="9" actId="1076"/>
          <ac:spMkLst>
            <pc:docMk/>
            <pc:sldMk cId="0" sldId="268"/>
            <ac:spMk id="25606" creationId="{00000000-0000-0000-0000-000000000000}"/>
          </ac:spMkLst>
        </pc:spChg>
        <pc:graphicFrameChg chg="del">
          <ac:chgData name="MIGUEZ, JULIO C" userId="8ae07398-bc7f-4b5f-9a12-cb92a9c0c8e7" providerId="ADAL" clId="{3DB2D7F3-AE85-40CA-85C3-B0817A45567A}" dt="2021-08-27T15:21:34.563" v="8" actId="21"/>
          <ac:graphicFrameMkLst>
            <pc:docMk/>
            <pc:sldMk cId="0" sldId="268"/>
            <ac:graphicFrameMk id="25605" creationId="{00000000-0000-0000-0000-000000000000}"/>
          </ac:graphicFrameMkLst>
        </pc:graphicFrameChg>
        <pc:graphicFrameChg chg="mod">
          <ac:chgData name="MIGUEZ, JULIO C" userId="8ae07398-bc7f-4b5f-9a12-cb92a9c0c8e7" providerId="ADAL" clId="{3DB2D7F3-AE85-40CA-85C3-B0817A45567A}" dt="2021-08-27T15:21:59.666" v="12" actId="14100"/>
          <ac:graphicFrameMkLst>
            <pc:docMk/>
            <pc:sldMk cId="0" sldId="268"/>
            <ac:graphicFrameMk id="25608" creationId="{00000000-0000-0000-0000-000000000000}"/>
          </ac:graphicFrameMkLst>
        </pc:graphicFrameChg>
      </pc:sldChg>
      <pc:sldChg chg="del">
        <pc:chgData name="MIGUEZ, JULIO C" userId="8ae07398-bc7f-4b5f-9a12-cb92a9c0c8e7" providerId="ADAL" clId="{3DB2D7F3-AE85-40CA-85C3-B0817A45567A}" dt="2021-08-27T15:21:51.852" v="11" actId="47"/>
        <pc:sldMkLst>
          <pc:docMk/>
          <pc:sldMk cId="0" sldId="269"/>
        </pc:sldMkLst>
      </pc:sldChg>
      <pc:sldChg chg="del">
        <pc:chgData name="MIGUEZ, JULIO C" userId="8ae07398-bc7f-4b5f-9a12-cb92a9c0c8e7" providerId="ADAL" clId="{3DB2D7F3-AE85-40CA-85C3-B0817A45567A}" dt="2021-08-27T15:21:51.852" v="11" actId="47"/>
        <pc:sldMkLst>
          <pc:docMk/>
          <pc:sldMk cId="0" sldId="270"/>
        </pc:sldMkLst>
      </pc:sldChg>
      <pc:sldChg chg="del">
        <pc:chgData name="MIGUEZ, JULIO C" userId="8ae07398-bc7f-4b5f-9a12-cb92a9c0c8e7" providerId="ADAL" clId="{3DB2D7F3-AE85-40CA-85C3-B0817A45567A}" dt="2021-08-27T15:21:48.670" v="10" actId="47"/>
        <pc:sldMkLst>
          <pc:docMk/>
          <pc:sldMk cId="0"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0FC162-E319-4358-A253-2C516E8D50A6}" type="datetimeFigureOut">
              <a:rPr lang="en-US" smtClean="0"/>
              <a:t>8/27/2021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773426-D84E-441D-9EF9-27E506C1D5E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73426-D84E-441D-9EF9-27E506C1D5E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73426-D84E-441D-9EF9-27E506C1D5E2}" type="slidenum">
              <a:rPr lang="en-US" smtClean="0"/>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73426-D84E-441D-9EF9-27E506C1D5E2}" type="slidenum">
              <a:rPr lang="en-US" smtClean="0"/>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73426-D84E-441D-9EF9-27E506C1D5E2}"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73426-D84E-441D-9EF9-27E506C1D5E2}"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73426-D84E-441D-9EF9-27E506C1D5E2}"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73426-D84E-441D-9EF9-27E506C1D5E2}"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73426-D84E-441D-9EF9-27E506C1D5E2}"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73426-D84E-441D-9EF9-27E506C1D5E2}" type="slidenum">
              <a:rPr lang="en-US" smtClean="0"/>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73426-D84E-441D-9EF9-27E506C1D5E2}" type="slidenum">
              <a:rPr lang="en-US" smtClean="0"/>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773426-D84E-441D-9EF9-27E506C1D5E2}"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a:endParaRPr kumimoji="1" lang="en-US"/>
          </a:p>
        </p:txBody>
      </p:sp>
      <p:pic>
        <p:nvPicPr>
          <p:cNvPr id="11267" name="Picture 3" descr="D:\FRONTPAGE THEMES\NATURE\ANABNR2.PNG"/>
          <p:cNvPicPr>
            <a:picLocks noChangeAspect="1" noChangeArrowheads="1"/>
          </p:cNvPicPr>
          <p:nvPr/>
        </p:nvPicPr>
        <p:blipFill>
          <a:blip r:embed="rId2" cstate="print"/>
          <a:srcRect l="-900" t="-1314" r="-2" b="-36961"/>
          <a:stretch>
            <a:fillRect/>
          </a:stretch>
        </p:blipFill>
        <p:spPr bwMode="auto">
          <a:xfrm>
            <a:off x="533400" y="3200400"/>
            <a:ext cx="8458200" cy="1158875"/>
          </a:xfrm>
          <a:prstGeom prst="rect">
            <a:avLst/>
          </a:prstGeom>
          <a:noFill/>
        </p:spPr>
      </p:pic>
      <p:sp>
        <p:nvSpPr>
          <p:cNvPr id="11268" name="Rectangle 4"/>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lgn="ctr"/>
            <a:endParaRPr kumimoji="1" lang="en-US"/>
          </a:p>
        </p:txBody>
      </p:sp>
      <p:sp>
        <p:nvSpPr>
          <p:cNvPr id="11269" name="Rectangle 5"/>
          <p:cNvSpPr>
            <a:spLocks noGrp="1" noChangeArrowheads="1"/>
          </p:cNvSpPr>
          <p:nvPr>
            <p:ph type="ctrTitle"/>
          </p:nvPr>
        </p:nvSpPr>
        <p:spPr>
          <a:xfrm>
            <a:off x="1143000" y="1981200"/>
            <a:ext cx="7772400" cy="1143000"/>
          </a:xfrm>
        </p:spPr>
        <p:txBody>
          <a:bodyPr/>
          <a:lstStyle>
            <a:lvl1pPr>
              <a:defRPr/>
            </a:lvl1pPr>
          </a:lstStyle>
          <a:p>
            <a:r>
              <a:rPr lang="en-US"/>
              <a:t>Click to edit Master title style</a:t>
            </a:r>
          </a:p>
        </p:txBody>
      </p:sp>
      <p:sp>
        <p:nvSpPr>
          <p:cNvPr id="11270"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en-US"/>
              <a:t>Click to edit Master subtitle style</a:t>
            </a:r>
          </a:p>
        </p:txBody>
      </p:sp>
      <p:sp>
        <p:nvSpPr>
          <p:cNvPr id="11271" name="Rectangle 7"/>
          <p:cNvSpPr>
            <a:spLocks noGrp="1" noChangeArrowheads="1"/>
          </p:cNvSpPr>
          <p:nvPr>
            <p:ph type="dt" sz="half" idx="2"/>
          </p:nvPr>
        </p:nvSpPr>
        <p:spPr>
          <a:xfrm>
            <a:off x="685800" y="6324600"/>
            <a:ext cx="1905000" cy="457200"/>
          </a:xfrm>
        </p:spPr>
        <p:txBody>
          <a:bodyPr/>
          <a:lstStyle>
            <a:lvl1pPr>
              <a:defRPr/>
            </a:lvl1pPr>
          </a:lstStyle>
          <a:p>
            <a:endParaRPr lang="en-US"/>
          </a:p>
        </p:txBody>
      </p:sp>
      <p:sp>
        <p:nvSpPr>
          <p:cNvPr id="11272" name="Rectangle 8"/>
          <p:cNvSpPr>
            <a:spLocks noGrp="1" noChangeArrowheads="1"/>
          </p:cNvSpPr>
          <p:nvPr>
            <p:ph type="ftr" sz="quarter" idx="3"/>
          </p:nvPr>
        </p:nvSpPr>
        <p:spPr>
          <a:xfrm>
            <a:off x="3124200" y="6324600"/>
            <a:ext cx="2895600" cy="457200"/>
          </a:xfrm>
        </p:spPr>
        <p:txBody>
          <a:bodyPr/>
          <a:lstStyle>
            <a:lvl1pPr>
              <a:defRPr/>
            </a:lvl1pPr>
          </a:lstStyle>
          <a:p>
            <a:endParaRPr lang="en-US"/>
          </a:p>
        </p:txBody>
      </p:sp>
      <p:sp>
        <p:nvSpPr>
          <p:cNvPr id="11273" name="Rectangle 9"/>
          <p:cNvSpPr>
            <a:spLocks noGrp="1" noChangeArrowheads="1"/>
          </p:cNvSpPr>
          <p:nvPr>
            <p:ph type="sldNum" sz="quarter" idx="4"/>
          </p:nvPr>
        </p:nvSpPr>
        <p:spPr>
          <a:xfrm>
            <a:off x="6553200" y="6324600"/>
            <a:ext cx="1905000" cy="457200"/>
          </a:xfrm>
        </p:spPr>
        <p:txBody>
          <a:bodyPr/>
          <a:lstStyle>
            <a:lvl1pPr>
              <a:defRPr sz="1400"/>
            </a:lvl1pPr>
          </a:lstStyle>
          <a:p>
            <a:fld id="{3048EADA-1485-4FCA-9B6A-A6111CFF667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819093-A693-458C-BD4A-6CDE1557CBC8}" type="slidenum">
              <a:rPr lang="en-US"/>
              <a:pPr/>
              <a:t>‹#›</a:t>
            </a:fld>
            <a:endParaRPr lang="en-US"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4C07F8-CE28-4187-9984-FFBADA7F24FF}" type="slidenum">
              <a:rPr lang="en-US"/>
              <a:pPr/>
              <a:t>‹#›</a:t>
            </a:fld>
            <a:endParaRPr lang="en-US" sz="14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066800" y="21018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029200" y="2101850"/>
            <a:ext cx="3810000" cy="4114800"/>
          </a:xfrm>
        </p:spPr>
        <p:txBody>
          <a:bodyPr/>
          <a:lstStyle/>
          <a:p>
            <a:endParaRPr lang="en-US"/>
          </a:p>
        </p:txBody>
      </p:sp>
      <p:sp>
        <p:nvSpPr>
          <p:cNvPr id="5" name="Date Placeholder 4"/>
          <p:cNvSpPr>
            <a:spLocks noGrp="1"/>
          </p:cNvSpPr>
          <p:nvPr>
            <p:ph type="dt" sz="half" idx="10"/>
          </p:nvPr>
        </p:nvSpPr>
        <p:spPr>
          <a:xfrm>
            <a:off x="1066800" y="64135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29000" y="6413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229600" y="6413500"/>
            <a:ext cx="914400" cy="457200"/>
          </a:xfrm>
        </p:spPr>
        <p:txBody>
          <a:bodyPr/>
          <a:lstStyle>
            <a:lvl1pPr>
              <a:defRPr/>
            </a:lvl1pPr>
          </a:lstStyle>
          <a:p>
            <a:fld id="{A6DC51F5-68A5-4D69-8B60-8C389E980972}" type="slidenum">
              <a:rPr lang="en-US"/>
              <a:pPr/>
              <a:t>‹#›</a:t>
            </a:fld>
            <a:endParaRPr lang="en-US"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5C1E5E-A4EF-4203-9B18-524F43BF7EDC}" type="slidenum">
              <a:rPr lang="en-US"/>
              <a:pPr/>
              <a:t>‹#›</a:t>
            </a:fld>
            <a:endParaRPr lang="en-US"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94AA99-52F4-4606-8D14-92065BDCD6D0}" type="slidenum">
              <a:rPr lang="en-US"/>
              <a:pPr/>
              <a:t>‹#›</a:t>
            </a:fld>
            <a:endParaRPr lang="en-US"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5D97BD9-D0E8-4C00-8E82-C9FC17189244}" type="slidenum">
              <a:rPr lang="en-US"/>
              <a:pPr/>
              <a:t>‹#›</a:t>
            </a:fld>
            <a:endParaRPr lang="en-US"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3FC1419-42C6-4DC5-8857-F2DB04536BE8}" type="slidenum">
              <a:rPr lang="en-US"/>
              <a:pPr/>
              <a:t>‹#›</a:t>
            </a:fld>
            <a:endParaRPr lang="en-US"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D6E09B3-154A-4928-8B83-1EA840DD7481}" type="slidenum">
              <a:rPr lang="en-US"/>
              <a:pPr/>
              <a:t>‹#›</a:t>
            </a:fld>
            <a:endParaRPr lang="en-US"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A04BE49-25F8-46A6-BF27-D72BE2C42408}" type="slidenum">
              <a:rPr lang="en-US"/>
              <a:pPr/>
              <a:t>‹#›</a:t>
            </a:fld>
            <a:endParaRPr lang="en-US"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597C2CF-19C8-46ED-AEAF-DF54DC06CE0F}" type="slidenum">
              <a:rPr lang="en-US"/>
              <a:pPr/>
              <a:t>‹#›</a:t>
            </a:fld>
            <a:endParaRPr lang="en-US"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468FCE-20AF-45D3-AFBD-930AEACBBCB8}" type="slidenum">
              <a:rPr lang="en-US"/>
              <a:pPr/>
              <a:t>‹#›</a:t>
            </a:fld>
            <a:endParaRPr lang="en-US"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en-US"/>
          </a:p>
        </p:txBody>
      </p:sp>
      <p:sp>
        <p:nvSpPr>
          <p:cNvPr id="10243"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a:endParaRPr kumimoji="1" lang="en-US"/>
          </a:p>
        </p:txBody>
      </p:sp>
      <p:sp>
        <p:nvSpPr>
          <p:cNvPr id="10244" name="Rectangle 4" descr="Stationery"/>
          <p:cNvSpPr>
            <a:spLocks noChangeArrowheads="1"/>
          </p:cNvSpPr>
          <p:nvPr/>
        </p:nvSpPr>
        <p:spPr bwMode="auto">
          <a:xfrm>
            <a:off x="457200" y="0"/>
            <a:ext cx="1219200" cy="762000"/>
          </a:xfrm>
          <a:prstGeom prst="rect">
            <a:avLst/>
          </a:prstGeom>
          <a:blipFill dpi="0" rotWithShape="0">
            <a:blip r:embed="rId14" cstate="print"/>
            <a:srcRect/>
            <a:tile tx="0" ty="0" sx="100000" sy="100000" flip="none" algn="tl"/>
          </a:blipFill>
          <a:ln w="9525">
            <a:noFill/>
            <a:miter lim="800000"/>
            <a:headEnd/>
            <a:tailEnd/>
          </a:ln>
          <a:effectLst/>
        </p:spPr>
        <p:txBody>
          <a:bodyPr wrap="none" anchor="ctr"/>
          <a:lstStyle/>
          <a:p>
            <a:pPr algn="ctr"/>
            <a:endParaRPr kumimoji="1" lang="en-US"/>
          </a:p>
        </p:txBody>
      </p:sp>
      <p:sp>
        <p:nvSpPr>
          <p:cNvPr id="10245" name="Rectangle 5" descr="Stationery"/>
          <p:cNvSpPr>
            <a:spLocks noChangeArrowheads="1"/>
          </p:cNvSpPr>
          <p:nvPr/>
        </p:nvSpPr>
        <p:spPr bwMode="auto">
          <a:xfrm>
            <a:off x="0" y="0"/>
            <a:ext cx="457200" cy="6858000"/>
          </a:xfrm>
          <a:prstGeom prst="rect">
            <a:avLst/>
          </a:prstGeom>
          <a:blipFill dpi="0" rotWithShape="0">
            <a:blip r:embed="rId14" cstate="print"/>
            <a:srcRect/>
            <a:tile tx="0" ty="0" sx="100000" sy="100000" flip="none" algn="tl"/>
          </a:blipFill>
          <a:ln w="9525">
            <a:noFill/>
            <a:miter lim="800000"/>
            <a:headEnd/>
            <a:tailEnd/>
          </a:ln>
          <a:effectLst/>
        </p:spPr>
        <p:txBody>
          <a:bodyPr wrap="none" anchor="ctr"/>
          <a:lstStyle/>
          <a:p>
            <a:pPr algn="ctr"/>
            <a:endParaRPr kumimoji="1" lang="en-US"/>
          </a:p>
        </p:txBody>
      </p:sp>
      <p:sp>
        <p:nvSpPr>
          <p:cNvPr id="10246" name="Rectangle 6"/>
          <p:cNvSpPr>
            <a:spLocks noGrp="1" noChangeArrowheads="1"/>
          </p:cNvSpPr>
          <p:nvPr>
            <p:ph type="title"/>
          </p:nvPr>
        </p:nvSpPr>
        <p:spPr bwMode="auto">
          <a:xfrm>
            <a:off x="1066800" y="8382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47"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2"/>
                </a:solidFill>
              </a:defRPr>
            </a:lvl1pPr>
          </a:lstStyle>
          <a:p>
            <a:endParaRPr lang="en-US"/>
          </a:p>
        </p:txBody>
      </p:sp>
      <p:sp>
        <p:nvSpPr>
          <p:cNvPr id="10248"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2"/>
                </a:solidFill>
              </a:defRPr>
            </a:lvl1pPr>
          </a:lstStyle>
          <a:p>
            <a:endParaRPr lang="en-US"/>
          </a:p>
        </p:txBody>
      </p:sp>
      <p:pic>
        <p:nvPicPr>
          <p:cNvPr id="10249" name="Picture 9" descr="C:\Wendy\anabnr2.GIF"/>
          <p:cNvPicPr>
            <a:picLocks noChangeAspect="1" noChangeArrowheads="1"/>
          </p:cNvPicPr>
          <p:nvPr/>
        </p:nvPicPr>
        <p:blipFill>
          <a:blip r:embed="rId15" cstate="print"/>
          <a:srcRect/>
          <a:stretch>
            <a:fillRect/>
          </a:stretch>
        </p:blipFill>
        <p:spPr bwMode="auto">
          <a:xfrm>
            <a:off x="1228725" y="0"/>
            <a:ext cx="7915275" cy="754063"/>
          </a:xfrm>
          <a:prstGeom prst="rect">
            <a:avLst/>
          </a:prstGeom>
          <a:noFill/>
        </p:spPr>
      </p:pic>
      <p:sp>
        <p:nvSpPr>
          <p:cNvPr id="10250" name="Rectangle 10"/>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lgn="ctr"/>
            <a:endParaRPr kumimoji="1" lang="en-US"/>
          </a:p>
        </p:txBody>
      </p:sp>
      <p:sp>
        <p:nvSpPr>
          <p:cNvPr id="10251" name="Rectangle 11"/>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2"/>
                </a:solidFill>
              </a:defRPr>
            </a:lvl1pPr>
          </a:lstStyle>
          <a:p>
            <a:fld id="{09C53CCC-A05E-4E7E-8C44-2443BA848C39}" type="slidenum">
              <a:rPr lang="en-US"/>
              <a:pPr/>
              <a:t>‹#›</a:t>
            </a:fld>
            <a:endParaRPr lang="en-US" sz="1400"/>
          </a:p>
        </p:txBody>
      </p:sp>
      <p:sp>
        <p:nvSpPr>
          <p:cNvPr id="10252" name="Rectangle 12"/>
          <p:cNvSpPr>
            <a:spLocks noGrp="1" noChangeArrowheads="1"/>
          </p:cNvSpPr>
          <p:nvPr>
            <p:ph type="body" idx="1"/>
          </p:nvPr>
        </p:nvSpPr>
        <p:spPr bwMode="auto">
          <a:xfrm>
            <a:off x="1066800" y="210185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charset="0"/>
        </a:defRPr>
      </a:lvl2pPr>
      <a:lvl3pPr algn="l" rtl="0" fontAlgn="base">
        <a:spcBef>
          <a:spcPct val="0"/>
        </a:spcBef>
        <a:spcAft>
          <a:spcPct val="0"/>
        </a:spcAft>
        <a:defRPr sz="4400">
          <a:solidFill>
            <a:schemeClr val="tx2"/>
          </a:solidFill>
          <a:latin typeface="Times New Roman" charset="0"/>
        </a:defRPr>
      </a:lvl3pPr>
      <a:lvl4pPr algn="l" rtl="0" fontAlgn="base">
        <a:spcBef>
          <a:spcPct val="0"/>
        </a:spcBef>
        <a:spcAft>
          <a:spcPct val="0"/>
        </a:spcAft>
        <a:defRPr sz="4400">
          <a:solidFill>
            <a:schemeClr val="tx2"/>
          </a:solidFill>
          <a:latin typeface="Times New Roman" charset="0"/>
        </a:defRPr>
      </a:lvl4pPr>
      <a:lvl5pPr algn="l" rtl="0" fontAlgn="base">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457200" indent="-457200" algn="l" rtl="0" fontAlgn="base">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fontAlgn="base">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fontAlgn="base">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layer.discoveryeducation.com/index.cfm?guidAssetId=F342B121-D2A3-4491-88A3-3595E0E1AFCC&amp;blnFromSearch=1"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player.discoveryeducation.com/index.cfm?guidAssetId=7431DF64-E680-49ED-8908-A92ED5CA2725&amp;blnFromSearch=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player.discoveryeducation.com/index.cfm?guidAssetId=9F4BCA98-9CE4-402C-9F57-E3C871343CA9&amp;blnFromSearch=1" TargetMode="External"/><Relationship Id="rId7" Type="http://schemas.openxmlformats.org/officeDocument/2006/relationships/image" Target="../media/image24.wm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wmf"/><Relationship Id="rId4" Type="http://schemas.openxmlformats.org/officeDocument/2006/relationships/image" Target="../media/image21.wmf"/></Relationships>
</file>

<file path=ppt/slides/_rels/slide13.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9.w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6.png"/><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8.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4.bin"/><Relationship Id="rId1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14.bin"/><Relationship Id="rId18" Type="http://schemas.openxmlformats.org/officeDocument/2006/relationships/image" Target="../media/image38.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35.wmf"/><Relationship Id="rId17" Type="http://schemas.openxmlformats.org/officeDocument/2006/relationships/oleObject" Target="../embeddings/oleObject16.bin"/><Relationship Id="rId2" Type="http://schemas.openxmlformats.org/officeDocument/2006/relationships/notesSlide" Target="../notesSlides/notesSlide10.xml"/><Relationship Id="rId16" Type="http://schemas.openxmlformats.org/officeDocument/2006/relationships/image" Target="../media/image37.png"/><Relationship Id="rId1" Type="http://schemas.openxmlformats.org/officeDocument/2006/relationships/slideLayout" Target="../slideLayouts/slideLayout12.xml"/><Relationship Id="rId6" Type="http://schemas.openxmlformats.org/officeDocument/2006/relationships/image" Target="../media/image32.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12.bin"/><Relationship Id="rId14" Type="http://schemas.openxmlformats.org/officeDocument/2006/relationships/image" Target="../media/image36.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9.wmf"/></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9.wmf"/><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player.discoveryeducation.com/index.cfm?guidAssetId=C92BFA5C-FA68-4B13-95F4-BF4A42CA54EC&amp;blnFromSearch=1" TargetMode="External"/><Relationship Id="rId7" Type="http://schemas.openxmlformats.org/officeDocument/2006/relationships/image" Target="../media/image16.wm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wmf"/><Relationship Id="rId5" Type="http://schemas.openxmlformats.org/officeDocument/2006/relationships/image" Target="../media/image15.wmf"/><Relationship Id="rId4" Type="http://schemas.openxmlformats.org/officeDocument/2006/relationships/hyperlink" Target="http://player.discoveryeducation.com/index.cfm?guidAssetId=6E13957B-D61D-4EB4-9F96-FDC5E1FEC45B&amp;blnFromSearch=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player.discoveryeducation.com/index.cfm?guidAssetId=566D7C56-AB0C-45A0-9C6B-C698146D1AC9&amp;blnFromSearch=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488950"/>
            <a:ext cx="6248400" cy="2101850"/>
          </a:xfrm>
        </p:spPr>
        <p:txBody>
          <a:bodyPr/>
          <a:lstStyle/>
          <a:p>
            <a:r>
              <a:rPr lang="en-US"/>
              <a:t>Chapter 1: </a:t>
            </a:r>
            <a:br>
              <a:rPr lang="en-US"/>
            </a:br>
            <a:r>
              <a:rPr lang="en-US"/>
              <a:t>The Scope of Biology</a:t>
            </a:r>
          </a:p>
        </p:txBody>
      </p:sp>
      <p:sp>
        <p:nvSpPr>
          <p:cNvPr id="2051" name="Rectangle 3"/>
          <p:cNvSpPr>
            <a:spLocks noGrp="1" noChangeArrowheads="1"/>
          </p:cNvSpPr>
          <p:nvPr>
            <p:ph type="subTitle" idx="1"/>
          </p:nvPr>
        </p:nvSpPr>
        <p:spPr/>
        <p:txBody>
          <a:bodyPr/>
          <a:lstStyle/>
          <a:p>
            <a:r>
              <a:rPr lang="en-US" dirty="0"/>
              <a:t>By Mr. </a:t>
            </a:r>
            <a:r>
              <a:rPr lang="en-US" dirty="0" err="1"/>
              <a:t>Miguez</a:t>
            </a:r>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57600" y="1295400"/>
            <a:ext cx="4724400" cy="457200"/>
          </a:xfrm>
        </p:spPr>
        <p:txBody>
          <a:bodyPr/>
          <a:lstStyle/>
          <a:p>
            <a:r>
              <a:rPr lang="en-US" sz="2400">
                <a:solidFill>
                  <a:srgbClr val="171613"/>
                </a:solidFill>
              </a:rPr>
              <a:t> </a:t>
            </a:r>
            <a:r>
              <a:rPr lang="en-US"/>
              <a:t> </a:t>
            </a:r>
          </a:p>
        </p:txBody>
      </p:sp>
      <p:sp>
        <p:nvSpPr>
          <p:cNvPr id="17411" name="Rectangle 3"/>
          <p:cNvSpPr>
            <a:spLocks noGrp="1" noChangeArrowheads="1"/>
          </p:cNvSpPr>
          <p:nvPr>
            <p:ph type="body" sz="half" idx="1"/>
          </p:nvPr>
        </p:nvSpPr>
        <p:spPr>
          <a:xfrm>
            <a:off x="685800" y="1981200"/>
            <a:ext cx="8458200" cy="4114800"/>
          </a:xfrm>
        </p:spPr>
        <p:txBody>
          <a:bodyPr/>
          <a:lstStyle/>
          <a:p>
            <a:pPr marL="342900" indent="-342900">
              <a:lnSpc>
                <a:spcPct val="120000"/>
              </a:lnSpc>
              <a:buFont typeface="Wingdings" pitchFamily="2" charset="2"/>
              <a:buNone/>
            </a:pPr>
            <a:r>
              <a:rPr lang="en-US" sz="2400" b="1" u="sng">
                <a:solidFill>
                  <a:srgbClr val="171613"/>
                </a:solidFill>
              </a:rPr>
              <a:t> </a:t>
            </a:r>
            <a:endParaRPr lang="en-US" sz="2000">
              <a:solidFill>
                <a:srgbClr val="171613"/>
              </a:solidFill>
            </a:endParaRPr>
          </a:p>
          <a:p>
            <a:pPr marL="342900" indent="-342900">
              <a:lnSpc>
                <a:spcPct val="120000"/>
              </a:lnSpc>
              <a:buFont typeface="Wingdings" pitchFamily="2" charset="2"/>
              <a:buNone/>
            </a:pPr>
            <a:endParaRPr lang="en-US" sz="2000">
              <a:solidFill>
                <a:srgbClr val="171613"/>
              </a:solidFill>
            </a:endParaRPr>
          </a:p>
          <a:p>
            <a:pPr marL="342900" indent="-342900">
              <a:buFont typeface="Wingdings" pitchFamily="2" charset="2"/>
              <a:buNone/>
            </a:pPr>
            <a:endParaRPr lang="en-US" sz="2000"/>
          </a:p>
          <a:p>
            <a:pPr marL="342900" indent="-342900">
              <a:buFont typeface="Wingdings" pitchFamily="2" charset="2"/>
              <a:buNone/>
            </a:pPr>
            <a:endParaRPr lang="en-US" sz="2000"/>
          </a:p>
        </p:txBody>
      </p:sp>
      <p:sp>
        <p:nvSpPr>
          <p:cNvPr id="17412" name="Text Box 4"/>
          <p:cNvSpPr txBox="1">
            <a:spLocks noChangeArrowheads="1"/>
          </p:cNvSpPr>
          <p:nvPr/>
        </p:nvSpPr>
        <p:spPr bwMode="auto">
          <a:xfrm>
            <a:off x="457200" y="838200"/>
            <a:ext cx="8686800" cy="5994400"/>
          </a:xfrm>
          <a:prstGeom prst="rect">
            <a:avLst/>
          </a:prstGeom>
          <a:noFill/>
          <a:ln w="9525">
            <a:noFill/>
            <a:miter lim="800000"/>
            <a:headEnd/>
            <a:tailEnd/>
          </a:ln>
          <a:effectLst/>
        </p:spPr>
        <p:txBody>
          <a:bodyPr>
            <a:spAutoFit/>
          </a:bodyPr>
          <a:lstStyle/>
          <a:p>
            <a:r>
              <a:rPr lang="en-US" sz="2800"/>
              <a:t>5.)</a:t>
            </a:r>
            <a:r>
              <a:rPr lang="en-US" sz="2800" b="1" u="sng"/>
              <a:t>Interaction with the Environment</a:t>
            </a:r>
            <a:r>
              <a:rPr lang="en-US"/>
              <a:t>- </a:t>
            </a:r>
            <a:r>
              <a:rPr lang="en-US" sz="2000"/>
              <a:t>no organism is completely isolated from its surroundings.  </a:t>
            </a:r>
          </a:p>
          <a:p>
            <a:r>
              <a:rPr lang="en-US" sz="2000" b="1" u="sng"/>
              <a:t>Photosynthesis</a:t>
            </a:r>
            <a:r>
              <a:rPr lang="en-US" sz="2000"/>
              <a:t>:  Plants use water and nutrients from the soil, carbon dioxide from the air, and energy from the sun to make food.  Plants also release oxygen as a byproduct. </a:t>
            </a:r>
            <a:r>
              <a:rPr lang="en-US" sz="2000">
                <a:hlinkClick r:id="rId3"/>
              </a:rPr>
              <a:t>Interaction Between Desert Plants and Animals</a:t>
            </a:r>
            <a:r>
              <a:rPr lang="en-US" sz="2000"/>
              <a:t> (01:11) </a:t>
            </a:r>
          </a:p>
          <a:p>
            <a:endParaRPr lang="en-US" sz="2000"/>
          </a:p>
          <a:p>
            <a:pPr>
              <a:lnSpc>
                <a:spcPct val="125000"/>
              </a:lnSpc>
              <a:buFontTx/>
              <a:buChar char="•"/>
            </a:pPr>
            <a:r>
              <a:rPr lang="en-US" sz="1800"/>
              <a:t>The plants also impact the environment by breaking up rocks as its roots grow, and releasing acids that change the soil.  </a:t>
            </a:r>
          </a:p>
          <a:p>
            <a:pPr>
              <a:lnSpc>
                <a:spcPct val="125000"/>
              </a:lnSpc>
              <a:buFontTx/>
              <a:buChar char="•"/>
            </a:pPr>
            <a:r>
              <a:rPr lang="en-US" sz="1800"/>
              <a:t>You breathe oxygen and exhale carbon dioxide.  You eat food and get rid of waste products.  Living requires a daily balance of these inputs and outputs.</a:t>
            </a:r>
            <a:r>
              <a:rPr lang="en-US" sz="2000"/>
              <a:t>  </a:t>
            </a:r>
          </a:p>
          <a:p>
            <a:r>
              <a:rPr lang="en-US"/>
              <a:t>6.) </a:t>
            </a:r>
            <a:r>
              <a:rPr lang="en-US" sz="2800" b="1" u="sng"/>
              <a:t>Energy and Life</a:t>
            </a:r>
            <a:r>
              <a:rPr lang="en-US"/>
              <a:t>-  </a:t>
            </a:r>
            <a:r>
              <a:rPr lang="en-US" sz="2000"/>
              <a:t>Life’s activities require organisms to perform work, which require energy. </a:t>
            </a:r>
            <a:r>
              <a:rPr lang="en-US" sz="2000">
                <a:hlinkClick r:id="rId4"/>
              </a:rPr>
              <a:t>Requirements for Life: Energy: The Sun</a:t>
            </a:r>
            <a:r>
              <a:rPr lang="en-US" sz="2000"/>
              <a:t> (00:53)</a:t>
            </a:r>
          </a:p>
          <a:p>
            <a:pPr>
              <a:lnSpc>
                <a:spcPct val="125000"/>
              </a:lnSpc>
              <a:buFontTx/>
              <a:buChar char="•"/>
            </a:pPr>
            <a:r>
              <a:rPr lang="en-US" sz="1900"/>
              <a:t>You obtain your energy in a chemical form from the foods you eat (sugars, fats, proteins). </a:t>
            </a:r>
            <a:r>
              <a:rPr lang="en-US" sz="1900">
                <a:hlinkClick r:id="rId4"/>
              </a:rPr>
              <a:t>Energy Transfer: Producers and Consumers</a:t>
            </a:r>
            <a:r>
              <a:rPr lang="en-US" sz="1900"/>
              <a:t> (01:48</a:t>
            </a:r>
          </a:p>
          <a:p>
            <a:pPr>
              <a:lnSpc>
                <a:spcPct val="125000"/>
              </a:lnSpc>
              <a:buFontTx/>
              <a:buChar char="•"/>
            </a:pPr>
            <a:r>
              <a:rPr lang="en-US" sz="1900"/>
              <a:t>Cells use this energy for their work.  You burn fuel to digest, to move, to think and keep your heart beating while you are asleep</a:t>
            </a:r>
            <a:r>
              <a:rPr lang="en-US" sz="1400"/>
              <a:t>. </a:t>
            </a:r>
            <a:r>
              <a:rPr lang="en-US" sz="1400">
                <a:hlinkClick r:id="rId4"/>
              </a:rPr>
              <a:t>Energy Transfer: Decomposers and Detritus Feeders</a:t>
            </a:r>
            <a:endParaRPr lang="en-US" sz="1400"/>
          </a:p>
          <a:p>
            <a:pPr>
              <a:lnSpc>
                <a:spcPct val="125000"/>
              </a:lnSpc>
              <a:buFontTx/>
              <a:buChar char="•"/>
            </a:pPr>
            <a:r>
              <a:rPr lang="en-US" sz="1900"/>
              <a:t>Energy flows into an ecosystem as sunlight and exits it in the form of heat.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9" name="Group 7"/>
          <p:cNvGrpSpPr>
            <a:grpSpLocks/>
          </p:cNvGrpSpPr>
          <p:nvPr/>
        </p:nvGrpSpPr>
        <p:grpSpPr bwMode="auto">
          <a:xfrm>
            <a:off x="457200" y="914400"/>
            <a:ext cx="11430000" cy="5791200"/>
            <a:chOff x="0" y="0"/>
            <a:chExt cx="2863" cy="3349"/>
          </a:xfrm>
        </p:grpSpPr>
        <p:sp>
          <p:nvSpPr>
            <p:cNvPr id="33794" name="Rectangle 2"/>
            <p:cNvSpPr>
              <a:spLocks noChangeArrowheads="1"/>
            </p:cNvSpPr>
            <p:nvPr/>
          </p:nvSpPr>
          <p:spPr bwMode="auto">
            <a:xfrm>
              <a:off x="0" y="0"/>
              <a:ext cx="2863" cy="0"/>
            </a:xfrm>
            <a:prstGeom prst="rect">
              <a:avLst/>
            </a:prstGeom>
            <a:noFill/>
            <a:ln w="9525">
              <a:noFill/>
              <a:miter lim="800000"/>
              <a:headEnd/>
              <a:tailEnd/>
            </a:ln>
            <a:effectLst/>
          </p:spPr>
          <p:txBody>
            <a:bodyPr>
              <a:spAutoFit/>
            </a:bodyPr>
            <a:lstStyle/>
            <a:p>
              <a:endParaRPr lang="en-US"/>
            </a:p>
          </p:txBody>
        </p:sp>
        <p:grpSp>
          <p:nvGrpSpPr>
            <p:cNvPr id="33798" name="Group 6"/>
            <p:cNvGrpSpPr>
              <a:grpSpLocks/>
            </p:cNvGrpSpPr>
            <p:nvPr/>
          </p:nvGrpSpPr>
          <p:grpSpPr bwMode="auto">
            <a:xfrm>
              <a:off x="0" y="0"/>
              <a:ext cx="2025" cy="3349"/>
              <a:chOff x="0" y="0"/>
              <a:chExt cx="2025" cy="3349"/>
            </a:xfrm>
          </p:grpSpPr>
          <p:sp>
            <p:nvSpPr>
              <p:cNvPr id="33795" name="Rectangle 3"/>
              <p:cNvSpPr>
                <a:spLocks noChangeArrowheads="1"/>
              </p:cNvSpPr>
              <p:nvPr/>
            </p:nvSpPr>
            <p:spPr bwMode="auto">
              <a:xfrm>
                <a:off x="0" y="0"/>
                <a:ext cx="2025" cy="2689"/>
              </a:xfrm>
              <a:prstGeom prst="rect">
                <a:avLst/>
              </a:prstGeom>
              <a:noFill/>
              <a:ln w="9525">
                <a:noFill/>
                <a:miter lim="800000"/>
                <a:headEnd/>
                <a:tailEnd/>
              </a:ln>
              <a:effectLst/>
            </p:spPr>
            <p:txBody>
              <a:bodyPr/>
              <a:lstStyle/>
              <a:p>
                <a:pPr algn="ctr"/>
                <a:r>
                  <a:rPr lang="en-US" sz="1100">
                    <a:solidFill>
                      <a:srgbClr val="000000"/>
                    </a:solidFill>
                    <a:cs typeface="Times New Roman" charset="0"/>
                  </a:rPr>
                  <a:t>  </a:t>
                </a:r>
                <a:r>
                  <a:rPr lang="en-US" sz="25200">
                    <a:solidFill>
                      <a:srgbClr val="000000"/>
                    </a:solidFill>
                    <a:cs typeface="Times New Roman" charset="0"/>
                  </a:rPr>
                  <a:t> </a:t>
                </a:r>
                <a:r>
                  <a:rPr lang="en-US" sz="1100">
                    <a:solidFill>
                      <a:srgbClr val="000000"/>
                    </a:solidFill>
                    <a:cs typeface="Times New Roman" charset="0"/>
                  </a:rPr>
                  <a:t>                                                                                                                    </a:t>
                </a:r>
                <a:br>
                  <a:rPr lang="en-US" sz="1100">
                    <a:solidFill>
                      <a:srgbClr val="000000"/>
                    </a:solidFill>
                    <a:cs typeface="Times New Roman" charset="0"/>
                  </a:rPr>
                </a:br>
                <a:endParaRPr lang="en-US" sz="1100">
                  <a:solidFill>
                    <a:srgbClr val="000000"/>
                  </a:solidFill>
                  <a:cs typeface="Times New Roman" charset="0"/>
                </a:endParaRPr>
              </a:p>
            </p:txBody>
          </p:sp>
          <p:sp>
            <p:nvSpPr>
              <p:cNvPr id="33797" name="Rectangle 5"/>
              <p:cNvSpPr>
                <a:spLocks noChangeArrowheads="1"/>
              </p:cNvSpPr>
              <p:nvPr/>
            </p:nvSpPr>
            <p:spPr bwMode="auto">
              <a:xfrm>
                <a:off x="0" y="2689"/>
                <a:ext cx="2025" cy="660"/>
              </a:xfrm>
              <a:prstGeom prst="rect">
                <a:avLst/>
              </a:prstGeom>
              <a:noFill/>
              <a:ln w="9525">
                <a:noFill/>
                <a:miter lim="800000"/>
                <a:headEnd/>
                <a:tailEnd/>
              </a:ln>
              <a:effectLst/>
            </p:spPr>
            <p:txBody>
              <a:bodyPr/>
              <a:lstStyle/>
              <a:p>
                <a:r>
                  <a:rPr lang="en-US" sz="1600" b="1">
                    <a:solidFill>
                      <a:srgbClr val="074E98"/>
                    </a:solidFill>
                    <a:latin typeface="Arial" charset="0"/>
                    <a:cs typeface="Arial" charset="0"/>
                  </a:rPr>
                  <a:t>Figure 1-15</a:t>
                </a:r>
                <a:br>
                  <a:rPr lang="en-US" sz="1600" b="1">
                    <a:solidFill>
                      <a:srgbClr val="074E98"/>
                    </a:solidFill>
                    <a:latin typeface="Arial" charset="0"/>
                    <a:cs typeface="Arial" charset="0"/>
                  </a:rPr>
                </a:br>
                <a:r>
                  <a:rPr lang="en-US" sz="1600" b="1">
                    <a:solidFill>
                      <a:srgbClr val="074E98"/>
                    </a:solidFill>
                    <a:latin typeface="Arial" charset="0"/>
                    <a:cs typeface="Arial" charset="0"/>
                  </a:rPr>
                  <a:t>Energy enters an ecosystem as sunlight. Plants are producers that convert light energy to chemical energy stored in food. Animals and other consumers obtain their energy in chemical form by eating. Energy exits an ecosystem as heat, which all organisms generate as they perform work.</a:t>
                </a:r>
                <a:endParaRPr lang="en-US" sz="1600"/>
              </a:p>
            </p:txBody>
          </p:sp>
        </p:grpSp>
      </p:grpSp>
      <p:pic>
        <p:nvPicPr>
          <p:cNvPr id="33796" name="Picture 4" descr="Figure 1-15"/>
          <p:cNvPicPr>
            <a:picLocks noChangeAspect="1" noChangeArrowheads="1"/>
          </p:cNvPicPr>
          <p:nvPr/>
        </p:nvPicPr>
        <p:blipFill>
          <a:blip r:embed="rId2" cstate="print"/>
          <a:srcRect/>
          <a:stretch>
            <a:fillRect/>
          </a:stretch>
        </p:blipFill>
        <p:spPr bwMode="auto">
          <a:xfrm>
            <a:off x="0" y="0"/>
            <a:ext cx="9144000" cy="563403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657600" y="1295400"/>
            <a:ext cx="4724400" cy="457200"/>
          </a:xfrm>
        </p:spPr>
        <p:txBody>
          <a:bodyPr/>
          <a:lstStyle/>
          <a:p>
            <a:r>
              <a:rPr lang="en-US" sz="2400">
                <a:solidFill>
                  <a:srgbClr val="171613"/>
                </a:solidFill>
              </a:rPr>
              <a:t> </a:t>
            </a:r>
            <a:r>
              <a:rPr lang="en-US"/>
              <a:t> </a:t>
            </a:r>
          </a:p>
        </p:txBody>
      </p:sp>
      <p:sp>
        <p:nvSpPr>
          <p:cNvPr id="18435" name="Rectangle 3"/>
          <p:cNvSpPr>
            <a:spLocks noGrp="1" noChangeArrowheads="1"/>
          </p:cNvSpPr>
          <p:nvPr>
            <p:ph type="body" sz="half" idx="1"/>
          </p:nvPr>
        </p:nvSpPr>
        <p:spPr>
          <a:xfrm>
            <a:off x="685800" y="1981200"/>
            <a:ext cx="8458200" cy="4114800"/>
          </a:xfrm>
        </p:spPr>
        <p:txBody>
          <a:bodyPr/>
          <a:lstStyle/>
          <a:p>
            <a:pPr marL="342900" indent="-342900">
              <a:lnSpc>
                <a:spcPct val="120000"/>
              </a:lnSpc>
              <a:buFont typeface="Wingdings" pitchFamily="2" charset="2"/>
              <a:buNone/>
            </a:pPr>
            <a:r>
              <a:rPr lang="en-US" sz="2400" b="1" u="sng">
                <a:solidFill>
                  <a:srgbClr val="171613"/>
                </a:solidFill>
              </a:rPr>
              <a:t> </a:t>
            </a:r>
            <a:endParaRPr lang="en-US" sz="2000">
              <a:solidFill>
                <a:srgbClr val="171613"/>
              </a:solidFill>
            </a:endParaRPr>
          </a:p>
          <a:p>
            <a:pPr marL="342900" indent="-342900">
              <a:lnSpc>
                <a:spcPct val="120000"/>
              </a:lnSpc>
              <a:buFont typeface="Wingdings" pitchFamily="2" charset="2"/>
              <a:buNone/>
            </a:pPr>
            <a:endParaRPr lang="en-US" sz="2000">
              <a:solidFill>
                <a:srgbClr val="171613"/>
              </a:solidFill>
            </a:endParaRPr>
          </a:p>
          <a:p>
            <a:pPr marL="342900" indent="-342900">
              <a:buFont typeface="Wingdings" pitchFamily="2" charset="2"/>
              <a:buNone/>
            </a:pPr>
            <a:endParaRPr lang="en-US" sz="2000"/>
          </a:p>
          <a:p>
            <a:pPr marL="342900" indent="-342900">
              <a:buFont typeface="Wingdings" pitchFamily="2" charset="2"/>
              <a:buNone/>
            </a:pPr>
            <a:endParaRPr lang="en-US" sz="2000"/>
          </a:p>
        </p:txBody>
      </p:sp>
      <p:sp>
        <p:nvSpPr>
          <p:cNvPr id="18436" name="Rectangle 4"/>
          <p:cNvSpPr>
            <a:spLocks noChangeArrowheads="1"/>
          </p:cNvSpPr>
          <p:nvPr/>
        </p:nvSpPr>
        <p:spPr bwMode="auto">
          <a:xfrm>
            <a:off x="152400" y="609600"/>
            <a:ext cx="8991600" cy="6262688"/>
          </a:xfrm>
          <a:prstGeom prst="rect">
            <a:avLst/>
          </a:prstGeom>
          <a:noFill/>
          <a:ln w="9525">
            <a:noFill/>
            <a:miter lim="800000"/>
            <a:headEnd/>
            <a:tailEnd/>
          </a:ln>
          <a:effectLst/>
        </p:spPr>
        <p:txBody>
          <a:bodyPr>
            <a:spAutoFit/>
          </a:bodyPr>
          <a:lstStyle/>
          <a:p>
            <a:pPr>
              <a:spcBef>
                <a:spcPct val="50000"/>
              </a:spcBef>
            </a:pPr>
            <a:r>
              <a:rPr lang="en-US" b="1" u="sng"/>
              <a:t>Producer:</a:t>
            </a:r>
            <a:r>
              <a:rPr lang="en-US"/>
              <a:t> </a:t>
            </a:r>
            <a:r>
              <a:rPr lang="en-US" sz="2000"/>
              <a:t>plants and other photosynthetic organisms produce their own food upon which the entire ecosystem depends.</a:t>
            </a:r>
            <a:r>
              <a:rPr lang="en-US"/>
              <a:t>   </a:t>
            </a:r>
          </a:p>
          <a:p>
            <a:pPr>
              <a:spcBef>
                <a:spcPct val="50000"/>
              </a:spcBef>
            </a:pPr>
            <a:endParaRPr lang="en-US"/>
          </a:p>
          <a:p>
            <a:pPr>
              <a:spcBef>
                <a:spcPct val="50000"/>
              </a:spcBef>
            </a:pPr>
            <a:r>
              <a:rPr lang="en-US" b="1" u="sng"/>
              <a:t>Consumer:</a:t>
            </a:r>
            <a:r>
              <a:rPr lang="en-US"/>
              <a:t> </a:t>
            </a:r>
            <a:r>
              <a:rPr lang="en-US" sz="2000"/>
              <a:t>animals and other organisms that eat (consume) the food made by the producers.</a:t>
            </a:r>
            <a:r>
              <a:rPr lang="en-US"/>
              <a:t>  </a:t>
            </a:r>
          </a:p>
          <a:p>
            <a:pPr>
              <a:spcBef>
                <a:spcPct val="50000"/>
              </a:spcBef>
            </a:pPr>
            <a:endParaRPr lang="en-US"/>
          </a:p>
          <a:p>
            <a:pPr>
              <a:spcBef>
                <a:spcPct val="50000"/>
              </a:spcBef>
              <a:buFontTx/>
              <a:buChar char="•"/>
            </a:pPr>
            <a:r>
              <a:rPr lang="en-US" sz="1800"/>
              <a:t>All organisms loose energy in the form of heat.  An ecosystem can not recycle energy.  All life depends on a continuous supply of energy from the sun.</a:t>
            </a:r>
            <a:r>
              <a:rPr lang="en-US"/>
              <a:t>  </a:t>
            </a:r>
          </a:p>
          <a:p>
            <a:pPr>
              <a:spcBef>
                <a:spcPct val="50000"/>
              </a:spcBef>
            </a:pPr>
            <a:r>
              <a:rPr lang="en-US"/>
              <a:t>7.) </a:t>
            </a:r>
            <a:r>
              <a:rPr lang="en-US" sz="2800" b="1" u="sng"/>
              <a:t>Regulation</a:t>
            </a:r>
            <a:r>
              <a:rPr lang="en-US" sz="2800"/>
              <a:t>-</a:t>
            </a:r>
            <a:r>
              <a:rPr lang="en-US" sz="2000"/>
              <a:t> ability of an organism to regulate their internal conditions.  </a:t>
            </a:r>
          </a:p>
          <a:p>
            <a:pPr>
              <a:spcBef>
                <a:spcPct val="50000"/>
              </a:spcBef>
              <a:buFontTx/>
              <a:buChar char="•"/>
            </a:pPr>
            <a:r>
              <a:rPr lang="en-US" sz="1800"/>
              <a:t>Sweating and panting are examples of cooling mechanisms that help people and animals regulate their body temperatures.</a:t>
            </a:r>
            <a:r>
              <a:rPr lang="en-US" b="1" u="sng"/>
              <a:t> </a:t>
            </a:r>
            <a:r>
              <a:rPr lang="en-US" b="1" u="sng">
                <a:hlinkClick r:id="rId3"/>
              </a:rPr>
              <a:t>Metabolism and Homeostasis</a:t>
            </a:r>
            <a:r>
              <a:rPr lang="en-US" b="1" u="sng"/>
              <a:t> (05:02)  </a:t>
            </a:r>
          </a:p>
          <a:p>
            <a:pPr>
              <a:spcBef>
                <a:spcPct val="50000"/>
              </a:spcBef>
            </a:pPr>
            <a:r>
              <a:rPr lang="en-US" b="1" u="sng"/>
              <a:t>Homeostasis</a:t>
            </a:r>
            <a:r>
              <a:rPr lang="en-US"/>
              <a:t>:  “steady state”</a:t>
            </a:r>
          </a:p>
          <a:p>
            <a:pPr>
              <a:spcBef>
                <a:spcPct val="50000"/>
              </a:spcBef>
              <a:buFontTx/>
              <a:buChar char="•"/>
            </a:pPr>
            <a:r>
              <a:rPr lang="en-US" sz="1800"/>
              <a:t>Mechanisms of homeostasis enable organisms to regulate their internal environment despite changes in their external environment.  </a:t>
            </a:r>
          </a:p>
        </p:txBody>
      </p:sp>
      <p:pic>
        <p:nvPicPr>
          <p:cNvPr id="18437" name="Picture 5" descr="C:\Program Files\Microsoft Office\Clipart\standard\stddir4\PE02928_.wmf"/>
          <p:cNvPicPr>
            <a:picLocks noChangeAspect="1" noChangeArrowheads="1"/>
          </p:cNvPicPr>
          <p:nvPr/>
        </p:nvPicPr>
        <p:blipFill>
          <a:blip r:embed="rId4" cstate="print"/>
          <a:srcRect/>
          <a:stretch>
            <a:fillRect/>
          </a:stretch>
        </p:blipFill>
        <p:spPr bwMode="auto">
          <a:xfrm>
            <a:off x="4800600" y="5410200"/>
            <a:ext cx="909638" cy="893763"/>
          </a:xfrm>
          <a:prstGeom prst="rect">
            <a:avLst/>
          </a:prstGeom>
          <a:noFill/>
        </p:spPr>
      </p:pic>
      <p:pic>
        <p:nvPicPr>
          <p:cNvPr id="18438" name="Picture 6" descr="C:\Program Files\Microsoft Office\Clipart\Pub60Cor\AN00853_.wmf"/>
          <p:cNvPicPr>
            <a:picLocks noChangeAspect="1" noChangeArrowheads="1"/>
          </p:cNvPicPr>
          <p:nvPr/>
        </p:nvPicPr>
        <p:blipFill>
          <a:blip r:embed="rId5" cstate="print"/>
          <a:srcRect/>
          <a:stretch>
            <a:fillRect/>
          </a:stretch>
        </p:blipFill>
        <p:spPr bwMode="auto">
          <a:xfrm>
            <a:off x="7543800" y="5105400"/>
            <a:ext cx="1600200" cy="1095375"/>
          </a:xfrm>
          <a:prstGeom prst="rect">
            <a:avLst/>
          </a:prstGeom>
          <a:noFill/>
        </p:spPr>
      </p:pic>
      <p:pic>
        <p:nvPicPr>
          <p:cNvPr id="18439" name="Picture 7" descr="C:\Program Files\Microsoft Office\Clipart\standard\stddir4\PH02898J.jpg"/>
          <p:cNvPicPr>
            <a:picLocks noChangeAspect="1" noChangeArrowheads="1"/>
          </p:cNvPicPr>
          <p:nvPr/>
        </p:nvPicPr>
        <p:blipFill>
          <a:blip r:embed="rId6" cstate="print"/>
          <a:srcRect/>
          <a:stretch>
            <a:fillRect/>
          </a:stretch>
        </p:blipFill>
        <p:spPr bwMode="auto">
          <a:xfrm>
            <a:off x="3048000" y="2438400"/>
            <a:ext cx="1524000" cy="1027113"/>
          </a:xfrm>
          <a:prstGeom prst="rect">
            <a:avLst/>
          </a:prstGeom>
          <a:noFill/>
        </p:spPr>
      </p:pic>
      <p:pic>
        <p:nvPicPr>
          <p:cNvPr id="18440" name="Picture 8" descr="C:\Program Files\Microsoft Office\Clipart\standard\stddir1\BD05562_.WMF"/>
          <p:cNvPicPr>
            <a:picLocks noChangeAspect="1" noChangeArrowheads="1"/>
          </p:cNvPicPr>
          <p:nvPr/>
        </p:nvPicPr>
        <p:blipFill>
          <a:blip r:embed="rId7" cstate="print"/>
          <a:srcRect/>
          <a:stretch>
            <a:fillRect/>
          </a:stretch>
        </p:blipFill>
        <p:spPr bwMode="auto">
          <a:xfrm>
            <a:off x="5791200" y="914400"/>
            <a:ext cx="1365250" cy="123666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762000"/>
            <a:ext cx="8153400" cy="1600200"/>
          </a:xfrm>
        </p:spPr>
        <p:txBody>
          <a:bodyPr/>
          <a:lstStyle/>
          <a:p>
            <a:r>
              <a:rPr lang="en-US" sz="2400">
                <a:solidFill>
                  <a:schemeClr val="tx1"/>
                </a:solidFill>
              </a:rPr>
              <a:t> </a:t>
            </a: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endParaRPr lang="en-US"/>
          </a:p>
        </p:txBody>
      </p:sp>
      <p:sp>
        <p:nvSpPr>
          <p:cNvPr id="19459" name="Rectangle 3"/>
          <p:cNvSpPr>
            <a:spLocks noGrp="1" noChangeArrowheads="1"/>
          </p:cNvSpPr>
          <p:nvPr>
            <p:ph type="body" sz="half" idx="1"/>
          </p:nvPr>
        </p:nvSpPr>
        <p:spPr>
          <a:xfrm>
            <a:off x="685800" y="1981200"/>
            <a:ext cx="8458200" cy="4114800"/>
          </a:xfrm>
        </p:spPr>
        <p:txBody>
          <a:bodyPr/>
          <a:lstStyle/>
          <a:p>
            <a:pPr marL="342900" indent="-342900">
              <a:lnSpc>
                <a:spcPct val="120000"/>
              </a:lnSpc>
              <a:buFont typeface="Wingdings" pitchFamily="2" charset="2"/>
              <a:buNone/>
            </a:pPr>
            <a:r>
              <a:rPr lang="en-US" sz="2400" b="1" u="sng">
                <a:solidFill>
                  <a:srgbClr val="171613"/>
                </a:solidFill>
              </a:rPr>
              <a:t> </a:t>
            </a:r>
            <a:endParaRPr lang="en-US" sz="2000">
              <a:solidFill>
                <a:srgbClr val="171613"/>
              </a:solidFill>
            </a:endParaRPr>
          </a:p>
          <a:p>
            <a:pPr marL="342900" indent="-342900">
              <a:lnSpc>
                <a:spcPct val="120000"/>
              </a:lnSpc>
              <a:buFont typeface="Wingdings" pitchFamily="2" charset="2"/>
              <a:buNone/>
            </a:pPr>
            <a:endParaRPr lang="en-US" sz="2000">
              <a:solidFill>
                <a:srgbClr val="171613"/>
              </a:solidFill>
            </a:endParaRPr>
          </a:p>
          <a:p>
            <a:pPr marL="342900" indent="-342900">
              <a:buFont typeface="Wingdings" pitchFamily="2" charset="2"/>
              <a:buNone/>
            </a:pPr>
            <a:endParaRPr lang="en-US" sz="2000"/>
          </a:p>
          <a:p>
            <a:pPr marL="342900" indent="-342900">
              <a:buFont typeface="Wingdings" pitchFamily="2" charset="2"/>
              <a:buNone/>
            </a:pPr>
            <a:endParaRPr lang="en-US" sz="2000"/>
          </a:p>
        </p:txBody>
      </p:sp>
      <p:sp>
        <p:nvSpPr>
          <p:cNvPr id="19460" name="Rectangle 4"/>
          <p:cNvSpPr>
            <a:spLocks noChangeArrowheads="1"/>
          </p:cNvSpPr>
          <p:nvPr/>
        </p:nvSpPr>
        <p:spPr bwMode="auto">
          <a:xfrm>
            <a:off x="0" y="685800"/>
            <a:ext cx="8915400" cy="8613775"/>
          </a:xfrm>
          <a:prstGeom prst="rect">
            <a:avLst/>
          </a:prstGeom>
          <a:noFill/>
          <a:ln w="9525">
            <a:noFill/>
            <a:miter lim="800000"/>
            <a:headEnd/>
            <a:tailEnd/>
          </a:ln>
          <a:effectLst/>
        </p:spPr>
        <p:txBody>
          <a:bodyPr>
            <a:spAutoFit/>
          </a:bodyPr>
          <a:lstStyle/>
          <a:p>
            <a:pPr>
              <a:lnSpc>
                <a:spcPct val="125000"/>
              </a:lnSpc>
            </a:pPr>
            <a:r>
              <a:rPr lang="en-US"/>
              <a:t>8.) </a:t>
            </a:r>
            <a:r>
              <a:rPr lang="en-US" sz="2800" b="1" u="sng"/>
              <a:t>Adaptation and Evolution</a:t>
            </a:r>
            <a:br>
              <a:rPr lang="en-US" b="1" u="sng"/>
            </a:br>
            <a:r>
              <a:rPr lang="en-US" sz="2200" b="1" u="sng"/>
              <a:t>Adaptation</a:t>
            </a:r>
            <a:r>
              <a:rPr lang="en-US" sz="2200"/>
              <a:t>: an inherited trait that helps the organism’s ability to survive and reproduce in a particular environment. (ex. Shape and color help mantids blend in with their surroundings)</a:t>
            </a:r>
            <a:endParaRPr lang="en-US" sz="900"/>
          </a:p>
          <a:p>
            <a:pPr>
              <a:lnSpc>
                <a:spcPct val="125000"/>
              </a:lnSpc>
            </a:pPr>
            <a:r>
              <a:rPr lang="en-US" sz="2200" b="1" u="sng"/>
              <a:t>Population</a:t>
            </a:r>
            <a:r>
              <a:rPr lang="en-US" sz="2200"/>
              <a:t>:  a localized group of organisms belonging to the same species.  (Ex. in a beetle population there are different colors)</a:t>
            </a:r>
            <a:endParaRPr lang="en-US" sz="800"/>
          </a:p>
          <a:p>
            <a:pPr>
              <a:lnSpc>
                <a:spcPct val="125000"/>
              </a:lnSpc>
            </a:pPr>
            <a:r>
              <a:rPr lang="en-US" sz="2200" b="1" u="sng"/>
              <a:t>Natural Selection</a:t>
            </a:r>
            <a:r>
              <a:rPr lang="en-US" sz="2200"/>
              <a:t>:  process by which individuals with inherited characteristics well-suited to the environment leave more offspring than do other individuals. (Bird capture light beetles, dark beetles survive and reproduce, dark beetles become more frequent)</a:t>
            </a:r>
            <a:r>
              <a:rPr lang="en-US"/>
              <a:t>  </a:t>
            </a:r>
          </a:p>
          <a:p>
            <a:pPr>
              <a:lnSpc>
                <a:spcPct val="125000"/>
              </a:lnSpc>
            </a:pPr>
            <a:r>
              <a:rPr lang="en-US" sz="2200" b="1" u="sng"/>
              <a:t>Evolution</a:t>
            </a:r>
            <a:r>
              <a:rPr lang="en-US" sz="2200"/>
              <a:t>:  “ a process of change”, generation-to-generation change in a population.  (darker genes are more common, so the beetle population is evolving)</a:t>
            </a:r>
            <a:endParaRPr lang="en-US" b="1" u="sng"/>
          </a:p>
          <a:p>
            <a:endParaRPr lang="en-US" b="1" u="sng"/>
          </a:p>
          <a:p>
            <a:endParaRPr lang="en-US" b="1" u="sng"/>
          </a:p>
          <a:p>
            <a:endParaRPr lang="en-US" b="1" u="sng"/>
          </a:p>
          <a:p>
            <a:endParaRPr lang="en-US" b="1" u="sng"/>
          </a:p>
          <a:p>
            <a:endParaRPr lang="en-US" b="1" u="sng"/>
          </a:p>
          <a:p>
            <a:endParaRPr lang="en-US" b="1" u="sng"/>
          </a:p>
          <a:p>
            <a:endParaRPr lang="en-US" b="1" u="sng"/>
          </a:p>
          <a:p>
            <a:endParaRPr lang="en-US" b="1" u="sng"/>
          </a:p>
        </p:txBody>
      </p:sp>
      <p:graphicFrame>
        <p:nvGraphicFramePr>
          <p:cNvPr id="19462" name="Object 6"/>
          <p:cNvGraphicFramePr>
            <a:graphicFrameLocks noChangeAspect="1"/>
          </p:cNvGraphicFramePr>
          <p:nvPr/>
        </p:nvGraphicFramePr>
        <p:xfrm>
          <a:off x="7848600" y="2819400"/>
          <a:ext cx="523875" cy="582613"/>
        </p:xfrm>
        <a:graphic>
          <a:graphicData uri="http://schemas.openxmlformats.org/presentationml/2006/ole">
            <mc:AlternateContent xmlns:mc="http://schemas.openxmlformats.org/markup-compatibility/2006">
              <mc:Choice xmlns:v="urn:schemas-microsoft-com:vml" Requires="v">
                <p:oleObj name="Clip" r:id="rId3" imgW="523800" imgH="583200" progId="MS_ClipArt_Gallery.5">
                  <p:embed/>
                </p:oleObj>
              </mc:Choice>
              <mc:Fallback>
                <p:oleObj name="Clip" r:id="rId3" imgW="523800" imgH="583200" progId="MS_ClipArt_Gallery.5">
                  <p:embed/>
                  <p:pic>
                    <p:nvPicPr>
                      <p:cNvPr id="1946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2819400"/>
                        <a:ext cx="523875"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6" name="Object 10"/>
          <p:cNvGraphicFramePr>
            <a:graphicFrameLocks noChangeAspect="1"/>
          </p:cNvGraphicFramePr>
          <p:nvPr/>
        </p:nvGraphicFramePr>
        <p:xfrm>
          <a:off x="7467600" y="304800"/>
          <a:ext cx="1485900" cy="914400"/>
        </p:xfrm>
        <a:graphic>
          <a:graphicData uri="http://schemas.openxmlformats.org/presentationml/2006/ole">
            <mc:AlternateContent xmlns:mc="http://schemas.openxmlformats.org/markup-compatibility/2006">
              <mc:Choice xmlns:v="urn:schemas-microsoft-com:vml" Requires="v">
                <p:oleObj name="Clip" r:id="rId5" imgW="5714286" imgH="3820058" progId="MS_ClipArt_Gallery.5">
                  <p:embed/>
                </p:oleObj>
              </mc:Choice>
              <mc:Fallback>
                <p:oleObj name="Clip" r:id="rId5" imgW="5714286" imgH="3820058" progId="MS_ClipArt_Gallery.5">
                  <p:embed/>
                  <p:pic>
                    <p:nvPicPr>
                      <p:cNvPr id="19466"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304800"/>
                        <a:ext cx="1485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7" name="Object 11"/>
          <p:cNvGraphicFramePr>
            <a:graphicFrameLocks noChangeAspect="1"/>
          </p:cNvGraphicFramePr>
          <p:nvPr/>
        </p:nvGraphicFramePr>
        <p:xfrm>
          <a:off x="8153400" y="2286000"/>
          <a:ext cx="604838" cy="609600"/>
        </p:xfrm>
        <a:graphic>
          <a:graphicData uri="http://schemas.openxmlformats.org/presentationml/2006/ole">
            <mc:AlternateContent xmlns:mc="http://schemas.openxmlformats.org/markup-compatibility/2006">
              <mc:Choice xmlns:v="urn:schemas-microsoft-com:vml" Requires="v">
                <p:oleObj name="Clip" r:id="rId7" imgW="1378800" imgH="1388880" progId="MS_ClipArt_Gallery.5">
                  <p:embed/>
                </p:oleObj>
              </mc:Choice>
              <mc:Fallback>
                <p:oleObj name="Clip" r:id="rId7" imgW="1378800" imgH="1388880" progId="MS_ClipArt_Gallery.5">
                  <p:embed/>
                  <p:pic>
                    <p:nvPicPr>
                      <p:cNvPr id="19467"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3400" y="2286000"/>
                        <a:ext cx="60483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8" name="Object 12"/>
          <p:cNvGraphicFramePr>
            <a:graphicFrameLocks noChangeAspect="1"/>
          </p:cNvGraphicFramePr>
          <p:nvPr/>
        </p:nvGraphicFramePr>
        <p:xfrm>
          <a:off x="6172200" y="4648200"/>
          <a:ext cx="303213" cy="304800"/>
        </p:xfrm>
        <a:graphic>
          <a:graphicData uri="http://schemas.openxmlformats.org/presentationml/2006/ole">
            <mc:AlternateContent xmlns:mc="http://schemas.openxmlformats.org/markup-compatibility/2006">
              <mc:Choice xmlns:v="urn:schemas-microsoft-com:vml" Requires="v">
                <p:oleObj name="Clip" r:id="rId9" imgW="1378800" imgH="1388880" progId="MS_ClipArt_Gallery.5">
                  <p:embed/>
                </p:oleObj>
              </mc:Choice>
              <mc:Fallback>
                <p:oleObj name="Clip" r:id="rId9" imgW="1378800" imgH="1388880" progId="MS_ClipArt_Gallery.5">
                  <p:embed/>
                  <p:pic>
                    <p:nvPicPr>
                      <p:cNvPr id="19468"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2200" y="4648200"/>
                        <a:ext cx="303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9" name="Object 13"/>
          <p:cNvGraphicFramePr>
            <a:graphicFrameLocks noChangeAspect="1"/>
          </p:cNvGraphicFramePr>
          <p:nvPr/>
        </p:nvGraphicFramePr>
        <p:xfrm>
          <a:off x="8382000" y="3124200"/>
          <a:ext cx="523875" cy="582613"/>
        </p:xfrm>
        <a:graphic>
          <a:graphicData uri="http://schemas.openxmlformats.org/presentationml/2006/ole">
            <mc:AlternateContent xmlns:mc="http://schemas.openxmlformats.org/markup-compatibility/2006">
              <mc:Choice xmlns:v="urn:schemas-microsoft-com:vml" Requires="v">
                <p:oleObj name="Clip" r:id="rId11" imgW="523800" imgH="583200" progId="MS_ClipArt_Gallery.5">
                  <p:embed/>
                </p:oleObj>
              </mc:Choice>
              <mc:Fallback>
                <p:oleObj name="Clip" r:id="rId11" imgW="523800" imgH="583200" progId="MS_ClipArt_Gallery.5">
                  <p:embed/>
                  <p:pic>
                    <p:nvPicPr>
                      <p:cNvPr id="19469"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2000" y="3124200"/>
                        <a:ext cx="523875"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70" name="Object 14"/>
          <p:cNvGraphicFramePr>
            <a:graphicFrameLocks noChangeAspect="1"/>
          </p:cNvGraphicFramePr>
          <p:nvPr/>
        </p:nvGraphicFramePr>
        <p:xfrm>
          <a:off x="4648200" y="5943600"/>
          <a:ext cx="1485900" cy="914400"/>
        </p:xfrm>
        <a:graphic>
          <a:graphicData uri="http://schemas.openxmlformats.org/presentationml/2006/ole">
            <mc:AlternateContent xmlns:mc="http://schemas.openxmlformats.org/markup-compatibility/2006">
              <mc:Choice xmlns:v="urn:schemas-microsoft-com:vml" Requires="v">
                <p:oleObj name="Clip" r:id="rId13" imgW="5714286" imgH="3820058" progId="MS_ClipArt_Gallery.5">
                  <p:embed/>
                </p:oleObj>
              </mc:Choice>
              <mc:Fallback>
                <p:oleObj name="Clip" r:id="rId13" imgW="5714286" imgH="3820058" progId="MS_ClipArt_Gallery.5">
                  <p:embed/>
                  <p:pic>
                    <p:nvPicPr>
                      <p:cNvPr id="1947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5943600"/>
                        <a:ext cx="1485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1" name="Object 15"/>
          <p:cNvGraphicFramePr>
            <a:graphicFrameLocks noChangeAspect="1"/>
          </p:cNvGraphicFramePr>
          <p:nvPr/>
        </p:nvGraphicFramePr>
        <p:xfrm>
          <a:off x="8620125" y="2667000"/>
          <a:ext cx="523875" cy="582613"/>
        </p:xfrm>
        <a:graphic>
          <a:graphicData uri="http://schemas.openxmlformats.org/presentationml/2006/ole">
            <mc:AlternateContent xmlns:mc="http://schemas.openxmlformats.org/markup-compatibility/2006">
              <mc:Choice xmlns:v="urn:schemas-microsoft-com:vml" Requires="v">
                <p:oleObj name="Clip" r:id="rId14" imgW="523800" imgH="583200" progId="MS_ClipArt_Gallery.5">
                  <p:embed/>
                </p:oleObj>
              </mc:Choice>
              <mc:Fallback>
                <p:oleObj name="Clip" r:id="rId14" imgW="523800" imgH="583200" progId="MS_ClipArt_Gallery.5">
                  <p:embed/>
                  <p:pic>
                    <p:nvPicPr>
                      <p:cNvPr id="19471"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20125" y="2667000"/>
                        <a:ext cx="523875"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72" name="Object 16"/>
          <p:cNvGraphicFramePr>
            <a:graphicFrameLocks noChangeAspect="1"/>
          </p:cNvGraphicFramePr>
          <p:nvPr/>
        </p:nvGraphicFramePr>
        <p:xfrm>
          <a:off x="6629400" y="4572000"/>
          <a:ext cx="800100" cy="492125"/>
        </p:xfrm>
        <a:graphic>
          <a:graphicData uri="http://schemas.openxmlformats.org/presentationml/2006/ole">
            <mc:AlternateContent xmlns:mc="http://schemas.openxmlformats.org/markup-compatibility/2006">
              <mc:Choice xmlns:v="urn:schemas-microsoft-com:vml" Requires="v">
                <p:oleObj name="Clip" r:id="rId15" imgW="5714286" imgH="3820058" progId="MS_ClipArt_Gallery.5">
                  <p:embed/>
                </p:oleObj>
              </mc:Choice>
              <mc:Fallback>
                <p:oleObj name="Clip" r:id="rId15" imgW="5714286" imgH="3820058" progId="MS_ClipArt_Gallery.5">
                  <p:embed/>
                  <p:pic>
                    <p:nvPicPr>
                      <p:cNvPr id="19472"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4572000"/>
                        <a:ext cx="8001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23" name="Group 7"/>
          <p:cNvGrpSpPr>
            <a:grpSpLocks/>
          </p:cNvGrpSpPr>
          <p:nvPr/>
        </p:nvGrpSpPr>
        <p:grpSpPr bwMode="auto">
          <a:xfrm>
            <a:off x="228600" y="2133600"/>
            <a:ext cx="7391400" cy="4030663"/>
            <a:chOff x="0" y="0"/>
            <a:chExt cx="2959" cy="2007"/>
          </a:xfrm>
        </p:grpSpPr>
        <p:sp>
          <p:nvSpPr>
            <p:cNvPr id="34818" name="Rectangle 2"/>
            <p:cNvSpPr>
              <a:spLocks noChangeArrowheads="1"/>
            </p:cNvSpPr>
            <p:nvPr/>
          </p:nvSpPr>
          <p:spPr bwMode="auto">
            <a:xfrm>
              <a:off x="0" y="0"/>
              <a:ext cx="2863" cy="0"/>
            </a:xfrm>
            <a:prstGeom prst="rect">
              <a:avLst/>
            </a:prstGeom>
            <a:noFill/>
            <a:ln w="9525">
              <a:noFill/>
              <a:miter lim="800000"/>
              <a:headEnd/>
              <a:tailEnd/>
            </a:ln>
            <a:effectLst/>
          </p:spPr>
          <p:txBody>
            <a:bodyPr>
              <a:spAutoFit/>
            </a:bodyPr>
            <a:lstStyle/>
            <a:p>
              <a:endParaRPr lang="en-US"/>
            </a:p>
          </p:txBody>
        </p:sp>
        <p:grpSp>
          <p:nvGrpSpPr>
            <p:cNvPr id="34822" name="Group 6"/>
            <p:cNvGrpSpPr>
              <a:grpSpLocks/>
            </p:cNvGrpSpPr>
            <p:nvPr/>
          </p:nvGrpSpPr>
          <p:grpSpPr bwMode="auto">
            <a:xfrm>
              <a:off x="0" y="0"/>
              <a:ext cx="2959" cy="2007"/>
              <a:chOff x="0" y="0"/>
              <a:chExt cx="2959" cy="2007"/>
            </a:xfrm>
          </p:grpSpPr>
          <p:sp>
            <p:nvSpPr>
              <p:cNvPr id="34819" name="Rectangle 3"/>
              <p:cNvSpPr>
                <a:spLocks noChangeArrowheads="1"/>
              </p:cNvSpPr>
              <p:nvPr/>
            </p:nvSpPr>
            <p:spPr bwMode="auto">
              <a:xfrm>
                <a:off x="0" y="0"/>
                <a:ext cx="2959" cy="1691"/>
              </a:xfrm>
              <a:prstGeom prst="rect">
                <a:avLst/>
              </a:prstGeom>
              <a:noFill/>
              <a:ln w="9525">
                <a:noFill/>
                <a:miter lim="800000"/>
                <a:headEnd/>
                <a:tailEnd/>
              </a:ln>
              <a:effectLst/>
            </p:spPr>
            <p:txBody>
              <a:bodyPr/>
              <a:lstStyle/>
              <a:p>
                <a:pPr algn="ctr"/>
                <a:r>
                  <a:rPr lang="en-US" sz="1100">
                    <a:solidFill>
                      <a:srgbClr val="000000"/>
                    </a:solidFill>
                    <a:cs typeface="Times New Roman" charset="0"/>
                  </a:rPr>
                  <a:t>  </a:t>
                </a:r>
                <a:r>
                  <a:rPr lang="en-US" sz="14800">
                    <a:solidFill>
                      <a:srgbClr val="000000"/>
                    </a:solidFill>
                    <a:cs typeface="Times New Roman" charset="0"/>
                  </a:rPr>
                  <a:t> </a:t>
                </a:r>
                <a:r>
                  <a:rPr lang="en-US" sz="1100">
                    <a:solidFill>
                      <a:srgbClr val="000000"/>
                    </a:solidFill>
                    <a:cs typeface="Times New Roman" charset="0"/>
                  </a:rPr>
                  <a:t>                                                                                                                                                                           </a:t>
                </a:r>
                <a:br>
                  <a:rPr lang="en-US" sz="1100">
                    <a:solidFill>
                      <a:srgbClr val="000000"/>
                    </a:solidFill>
                    <a:cs typeface="Times New Roman" charset="0"/>
                  </a:rPr>
                </a:br>
                <a:endParaRPr lang="en-US" sz="1100">
                  <a:solidFill>
                    <a:srgbClr val="000000"/>
                  </a:solidFill>
                  <a:cs typeface="Times New Roman" charset="0"/>
                </a:endParaRPr>
              </a:p>
            </p:txBody>
          </p:sp>
          <p:sp>
            <p:nvSpPr>
              <p:cNvPr id="34821" name="Rectangle 5"/>
              <p:cNvSpPr>
                <a:spLocks noChangeArrowheads="1"/>
              </p:cNvSpPr>
              <p:nvPr/>
            </p:nvSpPr>
            <p:spPr bwMode="auto">
              <a:xfrm>
                <a:off x="0" y="1691"/>
                <a:ext cx="2959" cy="316"/>
              </a:xfrm>
              <a:prstGeom prst="rect">
                <a:avLst/>
              </a:prstGeom>
              <a:noFill/>
              <a:ln w="9525">
                <a:noFill/>
                <a:miter lim="800000"/>
                <a:headEnd/>
                <a:tailEnd/>
              </a:ln>
              <a:effectLst/>
            </p:spPr>
            <p:txBody>
              <a:bodyPr/>
              <a:lstStyle/>
              <a:p>
                <a:r>
                  <a:rPr lang="en-US" sz="1800" b="1">
                    <a:solidFill>
                      <a:srgbClr val="074E98"/>
                    </a:solidFill>
                    <a:latin typeface="Arial" charset="0"/>
                    <a:cs typeface="Arial" charset="0"/>
                  </a:rPr>
                  <a:t>Figure 1-19</a:t>
                </a:r>
                <a:br>
                  <a:rPr lang="en-US" sz="1800" b="1">
                    <a:solidFill>
                      <a:srgbClr val="074E98"/>
                    </a:solidFill>
                    <a:latin typeface="Arial" charset="0"/>
                    <a:cs typeface="Arial" charset="0"/>
                  </a:rPr>
                </a:br>
                <a:r>
                  <a:rPr lang="en-US" sz="1800" b="1">
                    <a:solidFill>
                      <a:srgbClr val="074E98"/>
                    </a:solidFill>
                    <a:latin typeface="Arial" charset="0"/>
                    <a:cs typeface="Arial" charset="0"/>
                  </a:rPr>
                  <a:t>In this hypothetical example of natural selection, darker beetles are more likely to survive longer and reproduce, passing their genes on to more offspring.</a:t>
                </a:r>
                <a:endParaRPr lang="en-US" sz="1800"/>
              </a:p>
            </p:txBody>
          </p:sp>
        </p:grpSp>
      </p:grpSp>
      <p:pic>
        <p:nvPicPr>
          <p:cNvPr id="34820" name="Picture 4" descr="Figure 1-19"/>
          <p:cNvPicPr>
            <a:picLocks noChangeAspect="1" noChangeArrowheads="1"/>
          </p:cNvPicPr>
          <p:nvPr/>
        </p:nvPicPr>
        <p:blipFill>
          <a:blip r:embed="rId2" cstate="print"/>
          <a:srcRect/>
          <a:stretch>
            <a:fillRect/>
          </a:stretch>
        </p:blipFill>
        <p:spPr bwMode="auto">
          <a:xfrm>
            <a:off x="0" y="0"/>
            <a:ext cx="9144000" cy="5562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62000"/>
            <a:ext cx="8153400" cy="1600200"/>
          </a:xfrm>
        </p:spPr>
        <p:txBody>
          <a:bodyPr/>
          <a:lstStyle/>
          <a:p>
            <a:r>
              <a:rPr lang="en-US" sz="2400">
                <a:solidFill>
                  <a:schemeClr val="tx1"/>
                </a:solidFill>
              </a:rPr>
              <a:t> </a:t>
            </a: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endParaRPr lang="en-US"/>
          </a:p>
        </p:txBody>
      </p:sp>
      <p:sp>
        <p:nvSpPr>
          <p:cNvPr id="21508" name="Rectangle 4"/>
          <p:cNvSpPr>
            <a:spLocks noChangeArrowheads="1"/>
          </p:cNvSpPr>
          <p:nvPr/>
        </p:nvSpPr>
        <p:spPr bwMode="auto">
          <a:xfrm>
            <a:off x="457200" y="685800"/>
            <a:ext cx="8458200" cy="3105150"/>
          </a:xfrm>
          <a:prstGeom prst="rect">
            <a:avLst/>
          </a:prstGeom>
          <a:noFill/>
          <a:ln w="9525">
            <a:noFill/>
            <a:miter lim="800000"/>
            <a:headEnd/>
            <a:tailEnd/>
          </a:ln>
          <a:effectLst/>
        </p:spPr>
        <p:txBody>
          <a:bodyPr>
            <a:spAutoFit/>
          </a:bodyPr>
          <a:lstStyle/>
          <a:p>
            <a:pPr>
              <a:lnSpc>
                <a:spcPct val="125000"/>
              </a:lnSpc>
            </a:pPr>
            <a:r>
              <a:rPr lang="en-US"/>
              <a:t> </a:t>
            </a:r>
            <a:endParaRPr lang="en-US" b="1" u="sng"/>
          </a:p>
          <a:p>
            <a:endParaRPr lang="en-US" b="1" u="sng"/>
          </a:p>
          <a:p>
            <a:endParaRPr lang="en-US" b="1" u="sng"/>
          </a:p>
          <a:p>
            <a:endParaRPr lang="en-US" b="1" u="sng"/>
          </a:p>
          <a:p>
            <a:endParaRPr lang="en-US" b="1" u="sng"/>
          </a:p>
          <a:p>
            <a:endParaRPr lang="en-US" b="1" u="sng"/>
          </a:p>
          <a:p>
            <a:endParaRPr lang="en-US" b="1" u="sng"/>
          </a:p>
          <a:p>
            <a:endParaRPr lang="en-US" b="1" u="sng"/>
          </a:p>
        </p:txBody>
      </p:sp>
      <p:sp>
        <p:nvSpPr>
          <p:cNvPr id="21513" name="Text Box 9"/>
          <p:cNvSpPr txBox="1">
            <a:spLocks noChangeArrowheads="1"/>
          </p:cNvSpPr>
          <p:nvPr/>
        </p:nvSpPr>
        <p:spPr bwMode="auto">
          <a:xfrm>
            <a:off x="551873" y="1400175"/>
            <a:ext cx="8686800" cy="4995863"/>
          </a:xfrm>
          <a:prstGeom prst="rect">
            <a:avLst/>
          </a:prstGeom>
          <a:noFill/>
          <a:ln w="9525">
            <a:noFill/>
            <a:miter lim="800000"/>
            <a:headEnd/>
            <a:tailEnd/>
          </a:ln>
          <a:effectLst/>
        </p:spPr>
        <p:txBody>
          <a:bodyPr>
            <a:spAutoFit/>
          </a:bodyPr>
          <a:lstStyle/>
          <a:p>
            <a:r>
              <a:rPr lang="en-US" dirty="0"/>
              <a:t>9.) </a:t>
            </a:r>
            <a:r>
              <a:rPr lang="en-US" sz="2800" b="1" u="sng" dirty="0"/>
              <a:t>Biology and Society:</a:t>
            </a:r>
            <a:r>
              <a:rPr lang="en-US" dirty="0"/>
              <a:t> </a:t>
            </a:r>
          </a:p>
          <a:p>
            <a:r>
              <a:rPr lang="en-US" dirty="0"/>
              <a:t>People apply biology in many ways.  </a:t>
            </a:r>
          </a:p>
          <a:p>
            <a:pPr>
              <a:lnSpc>
                <a:spcPct val="140000"/>
              </a:lnSpc>
              <a:buFontTx/>
              <a:buChar char="•"/>
            </a:pPr>
            <a:r>
              <a:rPr lang="en-US" sz="2200" dirty="0"/>
              <a:t>New finding about DNA affect medicine and agriculture. </a:t>
            </a:r>
          </a:p>
          <a:p>
            <a:pPr>
              <a:lnSpc>
                <a:spcPct val="140000"/>
              </a:lnSpc>
              <a:buFontTx/>
              <a:buChar char="•"/>
            </a:pPr>
            <a:r>
              <a:rPr lang="en-US" sz="2200" dirty="0"/>
              <a:t>Study of evolution helps health professionals understand how disease- causing bacteria become resistant to drugs. </a:t>
            </a:r>
          </a:p>
          <a:p>
            <a:pPr>
              <a:lnSpc>
                <a:spcPct val="140000"/>
              </a:lnSpc>
              <a:buFontTx/>
              <a:buChar char="•"/>
            </a:pPr>
            <a:r>
              <a:rPr lang="en-US" sz="2200" dirty="0"/>
              <a:t>Environmental awareness changes how people think about their resources and the earth. </a:t>
            </a:r>
          </a:p>
          <a:p>
            <a:pPr>
              <a:lnSpc>
                <a:spcPct val="140000"/>
              </a:lnSpc>
              <a:buFontTx/>
              <a:buChar char="•"/>
            </a:pPr>
            <a:r>
              <a:rPr lang="en-US" sz="2200" dirty="0"/>
              <a:t>Stem cell research, animal cloning, genetically modified crops… are all hot topics relating to biology that you can read about or hear about on the news.</a:t>
            </a:r>
            <a:r>
              <a:rPr lang="en-US" sz="2000" dirty="0"/>
              <a:t> </a:t>
            </a:r>
          </a:p>
          <a:p>
            <a:pPr>
              <a:buFontTx/>
              <a:buChar char="•"/>
            </a:pPr>
            <a:endParaRPr lang="en-US" dirty="0"/>
          </a:p>
        </p:txBody>
      </p:sp>
      <p:graphicFrame>
        <p:nvGraphicFramePr>
          <p:cNvPr id="21514" name="Object 10"/>
          <p:cNvGraphicFramePr>
            <a:graphicFrameLocks noChangeAspect="1"/>
          </p:cNvGraphicFramePr>
          <p:nvPr/>
        </p:nvGraphicFramePr>
        <p:xfrm>
          <a:off x="5334000" y="2590800"/>
          <a:ext cx="862013" cy="668338"/>
        </p:xfrm>
        <a:graphic>
          <a:graphicData uri="http://schemas.openxmlformats.org/presentationml/2006/ole">
            <mc:AlternateContent xmlns:mc="http://schemas.openxmlformats.org/markup-compatibility/2006">
              <mc:Choice xmlns:v="urn:schemas-microsoft-com:vml" Requires="v">
                <p:oleObj name="Clip" r:id="rId3" imgW="938160" imgH="727560" progId="MS_ClipArt_Gallery.5">
                  <p:embed/>
                </p:oleObj>
              </mc:Choice>
              <mc:Fallback>
                <p:oleObj name="Clip" r:id="rId3" imgW="938160" imgH="727560" progId="MS_ClipArt_Gallery.5">
                  <p:embed/>
                  <p:pic>
                    <p:nvPicPr>
                      <p:cNvPr id="21514"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590800"/>
                        <a:ext cx="862013"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5" name="Object 11"/>
          <p:cNvGraphicFramePr>
            <a:graphicFrameLocks noChangeAspect="1"/>
          </p:cNvGraphicFramePr>
          <p:nvPr/>
        </p:nvGraphicFramePr>
        <p:xfrm>
          <a:off x="8305800" y="2590800"/>
          <a:ext cx="628650" cy="600075"/>
        </p:xfrm>
        <a:graphic>
          <a:graphicData uri="http://schemas.openxmlformats.org/presentationml/2006/ole">
            <mc:AlternateContent xmlns:mc="http://schemas.openxmlformats.org/markup-compatibility/2006">
              <mc:Choice xmlns:v="urn:schemas-microsoft-com:vml" Requires="v">
                <p:oleObj name="Clip" r:id="rId5" imgW="933480" imgH="893160" progId="MS_ClipArt_Gallery.5">
                  <p:embed/>
                </p:oleObj>
              </mc:Choice>
              <mc:Fallback>
                <p:oleObj name="Clip" r:id="rId5" imgW="933480" imgH="893160" progId="MS_ClipArt_Gallery.5">
                  <p:embed/>
                  <p:pic>
                    <p:nvPicPr>
                      <p:cNvPr id="21515"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800" y="2590800"/>
                        <a:ext cx="628650"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7" name="Object 13"/>
          <p:cNvGraphicFramePr>
            <a:graphicFrameLocks noChangeAspect="1"/>
          </p:cNvGraphicFramePr>
          <p:nvPr/>
        </p:nvGraphicFramePr>
        <p:xfrm>
          <a:off x="3657600" y="3657600"/>
          <a:ext cx="733425" cy="554038"/>
        </p:xfrm>
        <a:graphic>
          <a:graphicData uri="http://schemas.openxmlformats.org/presentationml/2006/ole">
            <mc:AlternateContent xmlns:mc="http://schemas.openxmlformats.org/markup-compatibility/2006">
              <mc:Choice xmlns:v="urn:schemas-microsoft-com:vml" Requires="v">
                <p:oleObj name="Clip" r:id="rId7" imgW="734040" imgH="554040" progId="MS_ClipArt_Gallery.5">
                  <p:embed/>
                </p:oleObj>
              </mc:Choice>
              <mc:Fallback>
                <p:oleObj name="Clip" r:id="rId7" imgW="734040" imgH="554040" progId="MS_ClipArt_Gallery.5">
                  <p:embed/>
                  <p:pic>
                    <p:nvPicPr>
                      <p:cNvPr id="21517"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3657600"/>
                        <a:ext cx="7334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8" name="Object 14"/>
          <p:cNvGraphicFramePr>
            <a:graphicFrameLocks noChangeAspect="1"/>
          </p:cNvGraphicFramePr>
          <p:nvPr>
            <p:extLst>
              <p:ext uri="{D42A27DB-BD31-4B8C-83A1-F6EECF244321}">
                <p14:modId xmlns:p14="http://schemas.microsoft.com/office/powerpoint/2010/main" val="620267504"/>
              </p:ext>
            </p:extLst>
          </p:nvPr>
        </p:nvGraphicFramePr>
        <p:xfrm>
          <a:off x="2743200" y="3617118"/>
          <a:ext cx="733425" cy="554038"/>
        </p:xfrm>
        <a:graphic>
          <a:graphicData uri="http://schemas.openxmlformats.org/presentationml/2006/ole">
            <mc:AlternateContent xmlns:mc="http://schemas.openxmlformats.org/markup-compatibility/2006">
              <mc:Choice xmlns:v="urn:schemas-microsoft-com:vml" Requires="v">
                <p:oleObj name="Clip" r:id="rId9" imgW="734040" imgH="554040" progId="MS_ClipArt_Gallery.5">
                  <p:embed/>
                </p:oleObj>
              </mc:Choice>
              <mc:Fallback>
                <p:oleObj name="Clip" r:id="rId9" imgW="734040" imgH="554040" progId="MS_ClipArt_Gallery.5">
                  <p:embed/>
                  <p:pic>
                    <p:nvPicPr>
                      <p:cNvPr id="21518"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3200" y="3617118"/>
                        <a:ext cx="7334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9" name="Object 15"/>
          <p:cNvGraphicFramePr>
            <a:graphicFrameLocks noChangeAspect="1"/>
          </p:cNvGraphicFramePr>
          <p:nvPr/>
        </p:nvGraphicFramePr>
        <p:xfrm>
          <a:off x="7162800" y="1295400"/>
          <a:ext cx="809625" cy="768350"/>
        </p:xfrm>
        <a:graphic>
          <a:graphicData uri="http://schemas.openxmlformats.org/presentationml/2006/ole">
            <mc:AlternateContent xmlns:mc="http://schemas.openxmlformats.org/markup-compatibility/2006">
              <mc:Choice xmlns:v="urn:schemas-microsoft-com:vml" Requires="v">
                <p:oleObj name="Clip" r:id="rId11" imgW="810000" imgH="768960" progId="MS_ClipArt_Gallery.5">
                  <p:embed/>
                </p:oleObj>
              </mc:Choice>
              <mc:Fallback>
                <p:oleObj name="Clip" r:id="rId11" imgW="810000" imgH="768960" progId="MS_ClipArt_Gallery.5">
                  <p:embed/>
                  <p:pic>
                    <p:nvPicPr>
                      <p:cNvPr id="21519"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62800" y="1295400"/>
                        <a:ext cx="80962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20" name="Object 16"/>
          <p:cNvGraphicFramePr>
            <a:graphicFrameLocks noChangeAspect="1"/>
          </p:cNvGraphicFramePr>
          <p:nvPr/>
        </p:nvGraphicFramePr>
        <p:xfrm>
          <a:off x="6934200" y="5105400"/>
          <a:ext cx="2005013" cy="1290638"/>
        </p:xfrm>
        <a:graphic>
          <a:graphicData uri="http://schemas.openxmlformats.org/presentationml/2006/ole">
            <mc:AlternateContent xmlns:mc="http://schemas.openxmlformats.org/markup-compatibility/2006">
              <mc:Choice xmlns:v="urn:schemas-microsoft-com:vml" Requires="v">
                <p:oleObj name="Clip" r:id="rId13" imgW="1319400" imgH="849240" progId="MS_ClipArt_Gallery.5">
                  <p:embed/>
                </p:oleObj>
              </mc:Choice>
              <mc:Fallback>
                <p:oleObj name="Clip" r:id="rId13" imgW="1319400" imgH="849240" progId="MS_ClipArt_Gallery.5">
                  <p:embed/>
                  <p:pic>
                    <p:nvPicPr>
                      <p:cNvPr id="2152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34200" y="5105400"/>
                        <a:ext cx="2005013" cy="129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22" name="Object 18"/>
          <p:cNvGraphicFramePr>
            <a:graphicFrameLocks noChangeAspect="1"/>
          </p:cNvGraphicFramePr>
          <p:nvPr/>
        </p:nvGraphicFramePr>
        <p:xfrm>
          <a:off x="5105400" y="914400"/>
          <a:ext cx="1209675" cy="808038"/>
        </p:xfrm>
        <a:graphic>
          <a:graphicData uri="http://schemas.openxmlformats.org/presentationml/2006/ole">
            <mc:AlternateContent xmlns:mc="http://schemas.openxmlformats.org/markup-compatibility/2006">
              <mc:Choice xmlns:v="urn:schemas-microsoft-com:vml" Requires="v">
                <p:oleObj name="Clip" r:id="rId15" imgW="4857143" imgH="3247619" progId="MS_ClipArt_Gallery.5">
                  <p:embed/>
                </p:oleObj>
              </mc:Choice>
              <mc:Fallback>
                <p:oleObj name="Clip" r:id="rId15" imgW="4857143" imgH="3247619" progId="MS_ClipArt_Gallery.5">
                  <p:embed/>
                  <p:pic>
                    <p:nvPicPr>
                      <p:cNvPr id="21522"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05400" y="914400"/>
                        <a:ext cx="1209675"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24" name="Object 20"/>
          <p:cNvGraphicFramePr>
            <a:graphicFrameLocks noChangeAspect="1"/>
          </p:cNvGraphicFramePr>
          <p:nvPr/>
        </p:nvGraphicFramePr>
        <p:xfrm>
          <a:off x="2209800" y="5105400"/>
          <a:ext cx="3586163" cy="1503363"/>
        </p:xfrm>
        <a:graphic>
          <a:graphicData uri="http://schemas.openxmlformats.org/presentationml/2006/ole">
            <mc:AlternateContent xmlns:mc="http://schemas.openxmlformats.org/markup-compatibility/2006">
              <mc:Choice xmlns:v="urn:schemas-microsoft-com:vml" Requires="v">
                <p:oleObj name="Clip" r:id="rId17" imgW="4499280" imgH="1886040" progId="MS_ClipArt_Gallery.5">
                  <p:embed/>
                </p:oleObj>
              </mc:Choice>
              <mc:Fallback>
                <p:oleObj name="Clip" r:id="rId17" imgW="4499280" imgH="1886040" progId="MS_ClipArt_Gallery.5">
                  <p:embed/>
                  <p:pic>
                    <p:nvPicPr>
                      <p:cNvPr id="21524" name="Object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09800" y="5105400"/>
                        <a:ext cx="3586163" cy="150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762000"/>
            <a:ext cx="8153400" cy="1600200"/>
          </a:xfrm>
        </p:spPr>
        <p:txBody>
          <a:bodyPr/>
          <a:lstStyle/>
          <a:p>
            <a:r>
              <a:rPr lang="en-US" sz="2400">
                <a:solidFill>
                  <a:schemeClr val="tx1"/>
                </a:solidFill>
              </a:rPr>
              <a:t> </a:t>
            </a: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endParaRPr lang="en-US"/>
          </a:p>
        </p:txBody>
      </p:sp>
      <p:sp>
        <p:nvSpPr>
          <p:cNvPr id="25603" name="Rectangle 3"/>
          <p:cNvSpPr>
            <a:spLocks noGrp="1" noChangeArrowheads="1"/>
          </p:cNvSpPr>
          <p:nvPr>
            <p:ph type="body" sz="half" idx="1"/>
          </p:nvPr>
        </p:nvSpPr>
        <p:spPr>
          <a:xfrm>
            <a:off x="685800" y="1981200"/>
            <a:ext cx="8458200" cy="4114800"/>
          </a:xfrm>
        </p:spPr>
        <p:txBody>
          <a:bodyPr/>
          <a:lstStyle/>
          <a:p>
            <a:pPr marL="342900" indent="-342900">
              <a:lnSpc>
                <a:spcPct val="120000"/>
              </a:lnSpc>
              <a:buFont typeface="Wingdings" pitchFamily="2" charset="2"/>
              <a:buNone/>
            </a:pPr>
            <a:r>
              <a:rPr lang="en-US" sz="2400" b="1" u="sng">
                <a:solidFill>
                  <a:srgbClr val="171613"/>
                </a:solidFill>
              </a:rPr>
              <a:t> </a:t>
            </a:r>
            <a:endParaRPr lang="en-US" sz="2000">
              <a:solidFill>
                <a:srgbClr val="171613"/>
              </a:solidFill>
            </a:endParaRPr>
          </a:p>
          <a:p>
            <a:pPr marL="342900" indent="-342900">
              <a:lnSpc>
                <a:spcPct val="120000"/>
              </a:lnSpc>
              <a:buFont typeface="Wingdings" pitchFamily="2" charset="2"/>
              <a:buNone/>
            </a:pPr>
            <a:endParaRPr lang="en-US" sz="2000">
              <a:solidFill>
                <a:srgbClr val="171613"/>
              </a:solidFill>
            </a:endParaRPr>
          </a:p>
          <a:p>
            <a:pPr marL="342900" indent="-342900">
              <a:buFont typeface="Wingdings" pitchFamily="2" charset="2"/>
              <a:buNone/>
            </a:pPr>
            <a:endParaRPr lang="en-US" sz="2000"/>
          </a:p>
          <a:p>
            <a:pPr marL="342900" indent="-342900">
              <a:buFont typeface="Wingdings" pitchFamily="2" charset="2"/>
              <a:buNone/>
            </a:pPr>
            <a:endParaRPr lang="en-US" sz="2000"/>
          </a:p>
        </p:txBody>
      </p:sp>
      <p:sp>
        <p:nvSpPr>
          <p:cNvPr id="25604" name="Rectangle 4"/>
          <p:cNvSpPr>
            <a:spLocks noChangeArrowheads="1"/>
          </p:cNvSpPr>
          <p:nvPr/>
        </p:nvSpPr>
        <p:spPr bwMode="auto">
          <a:xfrm>
            <a:off x="457200" y="685800"/>
            <a:ext cx="8458200" cy="3105150"/>
          </a:xfrm>
          <a:prstGeom prst="rect">
            <a:avLst/>
          </a:prstGeom>
          <a:noFill/>
          <a:ln w="9525">
            <a:noFill/>
            <a:miter lim="800000"/>
            <a:headEnd/>
            <a:tailEnd/>
          </a:ln>
          <a:effectLst/>
        </p:spPr>
        <p:txBody>
          <a:bodyPr>
            <a:spAutoFit/>
          </a:bodyPr>
          <a:lstStyle/>
          <a:p>
            <a:pPr>
              <a:lnSpc>
                <a:spcPct val="125000"/>
              </a:lnSpc>
            </a:pPr>
            <a:r>
              <a:rPr lang="en-US"/>
              <a:t> </a:t>
            </a:r>
            <a:endParaRPr lang="en-US" b="1" u="sng"/>
          </a:p>
          <a:p>
            <a:endParaRPr lang="en-US" b="1" u="sng"/>
          </a:p>
          <a:p>
            <a:endParaRPr lang="en-US" b="1" u="sng"/>
          </a:p>
          <a:p>
            <a:endParaRPr lang="en-US" b="1" u="sng"/>
          </a:p>
          <a:p>
            <a:endParaRPr lang="en-US" b="1" u="sng"/>
          </a:p>
          <a:p>
            <a:endParaRPr lang="en-US" b="1" u="sng"/>
          </a:p>
          <a:p>
            <a:endParaRPr lang="en-US" b="1" u="sng"/>
          </a:p>
          <a:p>
            <a:endParaRPr lang="en-US" b="1" u="sng"/>
          </a:p>
        </p:txBody>
      </p:sp>
      <p:sp>
        <p:nvSpPr>
          <p:cNvPr id="25606" name="Text Box 6"/>
          <p:cNvSpPr txBox="1">
            <a:spLocks noChangeArrowheads="1"/>
          </p:cNvSpPr>
          <p:nvPr/>
        </p:nvSpPr>
        <p:spPr bwMode="auto">
          <a:xfrm>
            <a:off x="466436" y="1395701"/>
            <a:ext cx="8686800" cy="3684588"/>
          </a:xfrm>
          <a:prstGeom prst="rect">
            <a:avLst/>
          </a:prstGeom>
          <a:noFill/>
          <a:ln w="9525">
            <a:noFill/>
            <a:miter lim="800000"/>
            <a:headEnd/>
            <a:tailEnd/>
          </a:ln>
          <a:effectLst/>
        </p:spPr>
        <p:txBody>
          <a:bodyPr>
            <a:spAutoFit/>
          </a:bodyPr>
          <a:lstStyle/>
          <a:p>
            <a:r>
              <a:rPr lang="en-US" dirty="0"/>
              <a:t>10.) </a:t>
            </a:r>
            <a:r>
              <a:rPr lang="en-US" sz="2800" b="1" u="sng" dirty="0"/>
              <a:t>Scientific Inquiry</a:t>
            </a:r>
            <a:r>
              <a:rPr lang="en-US" dirty="0"/>
              <a:t>: involves asking questions about nature and then using observations or experiments to find possible answers to those questions.</a:t>
            </a:r>
            <a:r>
              <a:rPr lang="en-US" b="1" u="sng" dirty="0"/>
              <a:t> </a:t>
            </a:r>
          </a:p>
          <a:p>
            <a:endParaRPr lang="en-US" b="1" u="sng" dirty="0"/>
          </a:p>
          <a:p>
            <a:pPr>
              <a:buFontTx/>
              <a:buChar char="•"/>
            </a:pPr>
            <a:r>
              <a:rPr lang="en-US" sz="2200" dirty="0"/>
              <a:t>P. 19 Fitting a loggerhead turtle with a radio transmitter in order to monitor the animal throughout its range.  It will help biologists determine how large a nature preserve must be to support a population of loggerhead turtles.</a:t>
            </a:r>
            <a:r>
              <a:rPr lang="en-US" b="1" u="sng" dirty="0"/>
              <a:t>  </a:t>
            </a:r>
          </a:p>
          <a:p>
            <a:endParaRPr lang="en-US" dirty="0"/>
          </a:p>
          <a:p>
            <a:endParaRPr lang="en-US" dirty="0"/>
          </a:p>
        </p:txBody>
      </p:sp>
      <p:graphicFrame>
        <p:nvGraphicFramePr>
          <p:cNvPr id="25608" name="Object 8"/>
          <p:cNvGraphicFramePr>
            <a:graphicFrameLocks noChangeAspect="1"/>
          </p:cNvGraphicFramePr>
          <p:nvPr>
            <p:extLst>
              <p:ext uri="{D42A27DB-BD31-4B8C-83A1-F6EECF244321}">
                <p14:modId xmlns:p14="http://schemas.microsoft.com/office/powerpoint/2010/main" val="2158869813"/>
              </p:ext>
            </p:extLst>
          </p:nvPr>
        </p:nvGraphicFramePr>
        <p:xfrm>
          <a:off x="3884370" y="4376448"/>
          <a:ext cx="2681529" cy="2481551"/>
        </p:xfrm>
        <a:graphic>
          <a:graphicData uri="http://schemas.openxmlformats.org/presentationml/2006/ole">
            <mc:AlternateContent xmlns:mc="http://schemas.openxmlformats.org/markup-compatibility/2006">
              <mc:Choice xmlns:v="urn:schemas-microsoft-com:vml" Requires="v">
                <p:oleObj name="Clip" r:id="rId3" imgW="1856160" imgH="1717200" progId="MS_ClipArt_Gallery.5">
                  <p:embed/>
                </p:oleObj>
              </mc:Choice>
              <mc:Fallback>
                <p:oleObj name="Clip" r:id="rId3" imgW="1856160" imgH="1717200" progId="MS_ClipArt_Gallery.5">
                  <p:embed/>
                  <p:pic>
                    <p:nvPicPr>
                      <p:cNvPr id="25608"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4370" y="4376448"/>
                        <a:ext cx="2681529" cy="2481551"/>
                      </a:xfrm>
                      <a:prstGeom prst="rect">
                        <a:avLst/>
                      </a:prstGeom>
                      <a:noFill/>
                      <a:ln>
                        <a:noFill/>
                      </a:ln>
                      <a:effec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657600" y="1295400"/>
            <a:ext cx="4724400" cy="457200"/>
          </a:xfrm>
        </p:spPr>
        <p:txBody>
          <a:bodyPr/>
          <a:lstStyle/>
          <a:p>
            <a:r>
              <a:rPr lang="en-US" sz="2400">
                <a:solidFill>
                  <a:srgbClr val="171613"/>
                </a:solidFill>
              </a:rPr>
              <a:t>1.1 Biology explores life from the global to the microscopic scale.</a:t>
            </a:r>
            <a:r>
              <a:rPr lang="en-US"/>
              <a:t> </a:t>
            </a:r>
          </a:p>
        </p:txBody>
      </p:sp>
      <p:sp>
        <p:nvSpPr>
          <p:cNvPr id="3075" name="Rectangle 3"/>
          <p:cNvSpPr>
            <a:spLocks noGrp="1" noChangeArrowheads="1"/>
          </p:cNvSpPr>
          <p:nvPr>
            <p:ph type="body" sz="half" idx="1"/>
          </p:nvPr>
        </p:nvSpPr>
        <p:spPr>
          <a:xfrm>
            <a:off x="0" y="1981200"/>
            <a:ext cx="9144000" cy="4114800"/>
          </a:xfrm>
        </p:spPr>
        <p:txBody>
          <a:bodyPr/>
          <a:lstStyle/>
          <a:p>
            <a:pPr>
              <a:lnSpc>
                <a:spcPct val="120000"/>
              </a:lnSpc>
              <a:buFont typeface="Wingdings" pitchFamily="2" charset="2"/>
              <a:buNone/>
            </a:pPr>
            <a:r>
              <a:rPr lang="en-US" sz="2000" b="1" u="sng">
                <a:solidFill>
                  <a:srgbClr val="171613"/>
                </a:solidFill>
              </a:rPr>
              <a:t>Biosphere</a:t>
            </a:r>
            <a:r>
              <a:rPr lang="en-US" sz="2000">
                <a:solidFill>
                  <a:srgbClr val="171613"/>
                </a:solidFill>
              </a:rPr>
              <a:t>:  all parts of the planet that are inhabited by living things.</a:t>
            </a:r>
          </a:p>
          <a:p>
            <a:pPr>
              <a:lnSpc>
                <a:spcPct val="120000"/>
              </a:lnSpc>
              <a:buFont typeface="Wingdings" pitchFamily="2" charset="2"/>
              <a:buNone/>
            </a:pPr>
            <a:r>
              <a:rPr lang="en-US" sz="2000" b="1" u="sng">
                <a:solidFill>
                  <a:srgbClr val="171613"/>
                </a:solidFill>
              </a:rPr>
              <a:t>Ecosystem</a:t>
            </a:r>
            <a:r>
              <a:rPr lang="en-US" sz="2000">
                <a:solidFill>
                  <a:srgbClr val="171613"/>
                </a:solidFill>
              </a:rPr>
              <a:t>:  the community of living things in an area along with the nonliving features that support the community.  </a:t>
            </a:r>
          </a:p>
          <a:p>
            <a:pPr>
              <a:lnSpc>
                <a:spcPct val="120000"/>
              </a:lnSpc>
            </a:pPr>
            <a:r>
              <a:rPr lang="en-US" sz="2000">
                <a:solidFill>
                  <a:srgbClr val="171613"/>
                </a:solidFill>
              </a:rPr>
              <a:t>The rainforest and the desert are examples of different ecosystems.  </a:t>
            </a:r>
          </a:p>
          <a:p>
            <a:pPr>
              <a:lnSpc>
                <a:spcPct val="120000"/>
              </a:lnSpc>
            </a:pPr>
            <a:r>
              <a:rPr lang="en-US" sz="2000">
                <a:solidFill>
                  <a:srgbClr val="171613"/>
                </a:solidFill>
              </a:rPr>
              <a:t>Ecosystems vary widely.  Each has a different community of living things and different nonliving features.  </a:t>
            </a:r>
          </a:p>
          <a:p>
            <a:pPr>
              <a:lnSpc>
                <a:spcPct val="120000"/>
              </a:lnSpc>
              <a:buFont typeface="Wingdings" pitchFamily="2" charset="2"/>
              <a:buNone/>
            </a:pPr>
            <a:r>
              <a:rPr lang="en-US" sz="2000" b="1" u="sng">
                <a:solidFill>
                  <a:srgbClr val="171613"/>
                </a:solidFill>
              </a:rPr>
              <a:t>Organism</a:t>
            </a:r>
            <a:r>
              <a:rPr lang="en-US" sz="2000">
                <a:solidFill>
                  <a:srgbClr val="171613"/>
                </a:solidFill>
              </a:rPr>
              <a:t>: living thing. </a:t>
            </a:r>
          </a:p>
          <a:p>
            <a:pPr>
              <a:lnSpc>
                <a:spcPct val="120000"/>
              </a:lnSpc>
              <a:buFont typeface="Wingdings" pitchFamily="2" charset="2"/>
              <a:buNone/>
            </a:pPr>
            <a:r>
              <a:rPr lang="en-US" sz="2000" b="1" u="sng">
                <a:solidFill>
                  <a:srgbClr val="171613"/>
                </a:solidFill>
              </a:rPr>
              <a:t>Microorganism</a:t>
            </a:r>
            <a:r>
              <a:rPr lang="en-US" sz="2000">
                <a:solidFill>
                  <a:srgbClr val="171613"/>
                </a:solidFill>
              </a:rPr>
              <a:t>:  organisms too small to see, example microscopic organisms in the soil are responsible for decomposing the leaf liter and other wastes on the woodland floor.  </a:t>
            </a:r>
          </a:p>
          <a:p>
            <a:pPr>
              <a:lnSpc>
                <a:spcPct val="120000"/>
              </a:lnSpc>
            </a:pPr>
            <a:r>
              <a:rPr lang="en-US" sz="2000">
                <a:solidFill>
                  <a:srgbClr val="171613"/>
                </a:solidFill>
              </a:rPr>
              <a:t>Ecosystems are dynamic, or constantly changing because of the interactions of organisms in the community.  </a:t>
            </a:r>
          </a:p>
          <a:p>
            <a:pPr>
              <a:lnSpc>
                <a:spcPct val="120000"/>
              </a:lnSpc>
              <a:buFont typeface="Wingdings" pitchFamily="2" charset="2"/>
              <a:buNone/>
            </a:pPr>
            <a:endParaRPr lang="en-US" sz="2000">
              <a:solidFill>
                <a:srgbClr val="171613"/>
              </a:solidFill>
            </a:endParaRPr>
          </a:p>
          <a:p>
            <a:pPr>
              <a:lnSpc>
                <a:spcPct val="120000"/>
              </a:lnSpc>
              <a:buFont typeface="Wingdings" pitchFamily="2" charset="2"/>
              <a:buNone/>
            </a:pPr>
            <a:endParaRPr lang="en-US" sz="1800">
              <a:solidFill>
                <a:srgbClr val="171613"/>
              </a:solidFill>
            </a:endParaRPr>
          </a:p>
          <a:p>
            <a:pPr>
              <a:lnSpc>
                <a:spcPct val="90000"/>
              </a:lnSpc>
              <a:buFont typeface="Wingdings" pitchFamily="2" charset="2"/>
              <a:buNone/>
            </a:pPr>
            <a:endParaRPr lang="en-US" sz="1800"/>
          </a:p>
          <a:p>
            <a:pPr>
              <a:lnSpc>
                <a:spcPct val="90000"/>
              </a:lnSpc>
              <a:buFont typeface="Wingdings" pitchFamily="2" charset="2"/>
              <a:buNone/>
            </a:pPr>
            <a:endParaRPr lang="en-US" sz="1800"/>
          </a:p>
        </p:txBody>
      </p:sp>
      <p:pic>
        <p:nvPicPr>
          <p:cNvPr id="3079" name="Picture 7"/>
          <p:cNvPicPr>
            <a:picLocks noGrp="1" noChangeAspect="1" noChangeArrowheads="1"/>
          </p:cNvPicPr>
          <p:nvPr>
            <p:ph type="clipArt" sz="half" idx="2"/>
          </p:nvPr>
        </p:nvPicPr>
        <p:blipFill>
          <a:blip r:embed="rId3" cstate="print"/>
          <a:srcRect/>
          <a:stretch>
            <a:fillRect/>
          </a:stretch>
        </p:blipFill>
        <p:spPr>
          <a:xfrm>
            <a:off x="914400" y="0"/>
            <a:ext cx="2133600" cy="2054225"/>
          </a:xfrm>
          <a:noFill/>
          <a:ln/>
        </p:spPr>
      </p:pic>
      <p:pic>
        <p:nvPicPr>
          <p:cNvPr id="3080" name="Picture 8" descr="C:\Program Files\Microsoft Office\Clipart\Pub60Cor\NA01470_.wmf"/>
          <p:cNvPicPr>
            <a:picLocks noChangeAspect="1" noChangeArrowheads="1"/>
          </p:cNvPicPr>
          <p:nvPr/>
        </p:nvPicPr>
        <p:blipFill>
          <a:blip r:embed="rId4" cstate="print"/>
          <a:srcRect/>
          <a:stretch>
            <a:fillRect/>
          </a:stretch>
        </p:blipFill>
        <p:spPr bwMode="auto">
          <a:xfrm>
            <a:off x="3886200" y="4038600"/>
            <a:ext cx="1487488" cy="914400"/>
          </a:xfrm>
          <a:prstGeom prst="rect">
            <a:avLst/>
          </a:prstGeom>
          <a:noFill/>
        </p:spPr>
      </p:pic>
      <p:pic>
        <p:nvPicPr>
          <p:cNvPr id="3083" name="Picture 11"/>
          <p:cNvPicPr>
            <a:picLocks noChangeAspect="1" noChangeArrowheads="1"/>
          </p:cNvPicPr>
          <p:nvPr/>
        </p:nvPicPr>
        <p:blipFill>
          <a:blip r:embed="rId5" cstate="print"/>
          <a:srcRect/>
          <a:stretch>
            <a:fillRect/>
          </a:stretch>
        </p:blipFill>
        <p:spPr bwMode="auto">
          <a:xfrm>
            <a:off x="8001000" y="1143000"/>
            <a:ext cx="849313" cy="12954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657600" y="1295400"/>
            <a:ext cx="4724400" cy="457200"/>
          </a:xfrm>
        </p:spPr>
        <p:txBody>
          <a:bodyPr/>
          <a:lstStyle/>
          <a:p>
            <a:r>
              <a:rPr lang="en-US" sz="2400">
                <a:solidFill>
                  <a:srgbClr val="171613"/>
                </a:solidFill>
              </a:rPr>
              <a:t> </a:t>
            </a:r>
            <a:r>
              <a:rPr lang="en-US"/>
              <a:t> </a:t>
            </a:r>
          </a:p>
        </p:txBody>
      </p:sp>
      <p:sp>
        <p:nvSpPr>
          <p:cNvPr id="14339" name="Rectangle 3"/>
          <p:cNvSpPr>
            <a:spLocks noGrp="1" noChangeArrowheads="1"/>
          </p:cNvSpPr>
          <p:nvPr>
            <p:ph type="body" sz="half" idx="1"/>
          </p:nvPr>
        </p:nvSpPr>
        <p:spPr>
          <a:xfrm>
            <a:off x="685800" y="1981200"/>
            <a:ext cx="8458200" cy="4114800"/>
          </a:xfrm>
        </p:spPr>
        <p:txBody>
          <a:bodyPr/>
          <a:lstStyle/>
          <a:p>
            <a:pPr marL="342900" indent="-342900">
              <a:lnSpc>
                <a:spcPct val="120000"/>
              </a:lnSpc>
              <a:buFont typeface="Wingdings" pitchFamily="2" charset="2"/>
              <a:buNone/>
            </a:pPr>
            <a:r>
              <a:rPr lang="en-US" sz="2400" b="1" u="sng">
                <a:solidFill>
                  <a:srgbClr val="171613"/>
                </a:solidFill>
              </a:rPr>
              <a:t> </a:t>
            </a:r>
            <a:endParaRPr lang="en-US" sz="2000">
              <a:solidFill>
                <a:srgbClr val="171613"/>
              </a:solidFill>
            </a:endParaRPr>
          </a:p>
          <a:p>
            <a:pPr marL="342900" indent="-342900">
              <a:lnSpc>
                <a:spcPct val="120000"/>
              </a:lnSpc>
              <a:buFont typeface="Wingdings" pitchFamily="2" charset="2"/>
              <a:buNone/>
            </a:pPr>
            <a:endParaRPr lang="en-US" sz="2000">
              <a:solidFill>
                <a:srgbClr val="171613"/>
              </a:solidFill>
            </a:endParaRPr>
          </a:p>
          <a:p>
            <a:pPr marL="342900" indent="-342900">
              <a:buFont typeface="Wingdings" pitchFamily="2" charset="2"/>
              <a:buNone/>
            </a:pPr>
            <a:endParaRPr lang="en-US" sz="2000"/>
          </a:p>
        </p:txBody>
      </p:sp>
      <p:sp>
        <p:nvSpPr>
          <p:cNvPr id="14344" name="Text Box 8"/>
          <p:cNvSpPr txBox="1">
            <a:spLocks noChangeArrowheads="1"/>
          </p:cNvSpPr>
          <p:nvPr/>
        </p:nvSpPr>
        <p:spPr bwMode="auto">
          <a:xfrm>
            <a:off x="533400" y="762000"/>
            <a:ext cx="10252075" cy="5203825"/>
          </a:xfrm>
          <a:prstGeom prst="rect">
            <a:avLst/>
          </a:prstGeom>
          <a:noFill/>
          <a:ln w="9525">
            <a:noFill/>
            <a:miter lim="800000"/>
            <a:headEnd/>
            <a:tailEnd/>
          </a:ln>
          <a:effectLst/>
        </p:spPr>
        <p:txBody>
          <a:bodyPr>
            <a:spAutoFit/>
          </a:bodyPr>
          <a:lstStyle/>
          <a:p>
            <a:r>
              <a:rPr lang="en-US" b="1" u="sng"/>
              <a:t>Cells</a:t>
            </a:r>
            <a:r>
              <a:rPr lang="en-US"/>
              <a:t>:  are life’s basic units of structure and </a:t>
            </a:r>
          </a:p>
          <a:p>
            <a:r>
              <a:rPr lang="en-US"/>
              <a:t>function.  All organisms are made up of one or more cells.</a:t>
            </a:r>
          </a:p>
          <a:p>
            <a:endParaRPr lang="en-US"/>
          </a:p>
          <a:p>
            <a:r>
              <a:rPr lang="en-US" b="1" u="sng"/>
              <a:t>DNA</a:t>
            </a:r>
            <a:r>
              <a:rPr lang="en-US"/>
              <a:t>:  the chemical responsible for inheritance- the passing of traits</a:t>
            </a:r>
          </a:p>
          <a:p>
            <a:r>
              <a:rPr lang="en-US"/>
              <a:t>From parent to their offspring. </a:t>
            </a:r>
          </a:p>
          <a:p>
            <a:endParaRPr lang="en-US"/>
          </a:p>
          <a:p>
            <a:r>
              <a:rPr lang="en-US" b="1" u="sng"/>
              <a:t>Gene</a:t>
            </a:r>
            <a:r>
              <a:rPr lang="en-US"/>
              <a:t>: unit of inherited information in DNA. </a:t>
            </a:r>
          </a:p>
          <a:p>
            <a:pPr>
              <a:buFontTx/>
              <a:buChar char="•"/>
            </a:pPr>
            <a:r>
              <a:rPr lang="en-US"/>
              <a:t>Examples of genes that you have inherited: eye color, hair color, curly/</a:t>
            </a:r>
          </a:p>
          <a:p>
            <a:r>
              <a:rPr lang="en-US"/>
              <a:t>Straight hair, shape of ears, hairline……. </a:t>
            </a:r>
          </a:p>
          <a:p>
            <a:pPr>
              <a:buFontTx/>
              <a:buChar char="•"/>
            </a:pPr>
            <a:r>
              <a:rPr lang="en-US"/>
              <a:t>There are many genes on one length </a:t>
            </a:r>
          </a:p>
          <a:p>
            <a:r>
              <a:rPr lang="en-US"/>
              <a:t>of DNA.</a:t>
            </a:r>
          </a:p>
          <a:p>
            <a:endParaRPr lang="en-US"/>
          </a:p>
          <a:p>
            <a:r>
              <a:rPr lang="en-US"/>
              <a:t> </a:t>
            </a:r>
          </a:p>
          <a:p>
            <a:endParaRPr lang="en-US"/>
          </a:p>
        </p:txBody>
      </p:sp>
      <p:pic>
        <p:nvPicPr>
          <p:cNvPr id="14345" name="Picture 9" descr="C:\Program Files\Microsoft Office\Clipart\smbusbas\BD20088_.WMF"/>
          <p:cNvPicPr>
            <a:picLocks noChangeAspect="1" noChangeArrowheads="1"/>
          </p:cNvPicPr>
          <p:nvPr/>
        </p:nvPicPr>
        <p:blipFill>
          <a:blip r:embed="rId3" cstate="print"/>
          <a:srcRect/>
          <a:stretch>
            <a:fillRect/>
          </a:stretch>
        </p:blipFill>
        <p:spPr bwMode="auto">
          <a:xfrm>
            <a:off x="7643813" y="304800"/>
            <a:ext cx="1500187" cy="1600200"/>
          </a:xfrm>
          <a:prstGeom prst="rect">
            <a:avLst/>
          </a:prstGeom>
          <a:noFill/>
        </p:spPr>
      </p:pic>
      <p:pic>
        <p:nvPicPr>
          <p:cNvPr id="14346" name="Picture 10"/>
          <p:cNvPicPr>
            <a:picLocks noChangeAspect="1" noChangeArrowheads="1"/>
          </p:cNvPicPr>
          <p:nvPr/>
        </p:nvPicPr>
        <p:blipFill>
          <a:blip r:embed="rId4" cstate="print"/>
          <a:srcRect/>
          <a:stretch>
            <a:fillRect/>
          </a:stretch>
        </p:blipFill>
        <p:spPr bwMode="auto">
          <a:xfrm>
            <a:off x="6172200" y="4267200"/>
            <a:ext cx="2971800" cy="2170113"/>
          </a:xfrm>
          <a:prstGeom prst="rect">
            <a:avLst/>
          </a:prstGeom>
          <a:noFill/>
          <a:ln w="9525">
            <a:noFill/>
            <a:miter lim="800000"/>
            <a:headEnd/>
            <a:tailEnd/>
          </a:ln>
          <a:effectLst/>
        </p:spPr>
      </p:pic>
      <p:pic>
        <p:nvPicPr>
          <p:cNvPr id="14347" name="Picture 11" descr="C:\Program Files\Microsoft Office\Clipart\standard\stddir3\HM00380_.wmf"/>
          <p:cNvPicPr>
            <a:picLocks noChangeAspect="1" noChangeArrowheads="1"/>
          </p:cNvPicPr>
          <p:nvPr/>
        </p:nvPicPr>
        <p:blipFill>
          <a:blip r:embed="rId5" cstate="print"/>
          <a:srcRect/>
          <a:stretch>
            <a:fillRect/>
          </a:stretch>
        </p:blipFill>
        <p:spPr bwMode="auto">
          <a:xfrm>
            <a:off x="2057400" y="4471988"/>
            <a:ext cx="2789238" cy="238601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657600" y="1295400"/>
            <a:ext cx="4724400" cy="457200"/>
          </a:xfrm>
        </p:spPr>
        <p:txBody>
          <a:bodyPr/>
          <a:lstStyle/>
          <a:p>
            <a:r>
              <a:rPr lang="en-US" sz="2400">
                <a:solidFill>
                  <a:srgbClr val="171613"/>
                </a:solidFill>
              </a:rPr>
              <a:t> </a:t>
            </a:r>
            <a:r>
              <a:rPr lang="en-US"/>
              <a:t> </a:t>
            </a:r>
          </a:p>
        </p:txBody>
      </p:sp>
      <p:sp>
        <p:nvSpPr>
          <p:cNvPr id="15363" name="Rectangle 3"/>
          <p:cNvSpPr>
            <a:spLocks noGrp="1" noChangeArrowheads="1"/>
          </p:cNvSpPr>
          <p:nvPr>
            <p:ph type="body" sz="half" idx="1"/>
          </p:nvPr>
        </p:nvSpPr>
        <p:spPr>
          <a:xfrm>
            <a:off x="685800" y="1981200"/>
            <a:ext cx="8458200" cy="4114800"/>
          </a:xfrm>
        </p:spPr>
        <p:txBody>
          <a:bodyPr/>
          <a:lstStyle/>
          <a:p>
            <a:pPr marL="342900" indent="-342900">
              <a:lnSpc>
                <a:spcPct val="120000"/>
              </a:lnSpc>
              <a:buFont typeface="Wingdings" pitchFamily="2" charset="2"/>
              <a:buNone/>
            </a:pPr>
            <a:r>
              <a:rPr lang="en-US" sz="2400" b="1" u="sng">
                <a:solidFill>
                  <a:srgbClr val="171613"/>
                </a:solidFill>
              </a:rPr>
              <a:t> </a:t>
            </a:r>
            <a:endParaRPr lang="en-US" sz="2000">
              <a:solidFill>
                <a:srgbClr val="171613"/>
              </a:solidFill>
            </a:endParaRPr>
          </a:p>
        </p:txBody>
      </p:sp>
      <p:sp>
        <p:nvSpPr>
          <p:cNvPr id="15364" name="Text Box 4"/>
          <p:cNvSpPr txBox="1">
            <a:spLocks noChangeArrowheads="1"/>
          </p:cNvSpPr>
          <p:nvPr/>
        </p:nvSpPr>
        <p:spPr bwMode="auto">
          <a:xfrm>
            <a:off x="0" y="304800"/>
            <a:ext cx="9144000" cy="6488113"/>
          </a:xfrm>
          <a:prstGeom prst="rect">
            <a:avLst/>
          </a:prstGeom>
          <a:noFill/>
          <a:ln w="9525">
            <a:noFill/>
            <a:miter lim="800000"/>
            <a:headEnd/>
            <a:tailEnd/>
          </a:ln>
          <a:effectLst/>
        </p:spPr>
        <p:txBody>
          <a:bodyPr>
            <a:spAutoFit/>
          </a:bodyPr>
          <a:lstStyle/>
          <a:p>
            <a:r>
              <a:rPr lang="en-US" b="1"/>
              <a:t>1-2 Biology explores life in its diverse forms</a:t>
            </a:r>
          </a:p>
          <a:p>
            <a:pPr>
              <a:lnSpc>
                <a:spcPct val="130000"/>
              </a:lnSpc>
            </a:pPr>
            <a:r>
              <a:rPr lang="en-US" sz="2000" b="1" u="sng"/>
              <a:t>Species</a:t>
            </a:r>
            <a:r>
              <a:rPr lang="en-US" sz="2000"/>
              <a:t>: a distinct form of life.  </a:t>
            </a:r>
          </a:p>
          <a:p>
            <a:pPr>
              <a:lnSpc>
                <a:spcPct val="130000"/>
              </a:lnSpc>
              <a:buFontTx/>
              <a:buChar char="•"/>
            </a:pPr>
            <a:r>
              <a:rPr lang="en-US" sz="2000"/>
              <a:t>1.5 million have been identified so far.  </a:t>
            </a:r>
          </a:p>
          <a:p>
            <a:pPr>
              <a:lnSpc>
                <a:spcPct val="130000"/>
              </a:lnSpc>
              <a:buFontTx/>
              <a:buChar char="•"/>
            </a:pPr>
            <a:r>
              <a:rPr lang="en-US" sz="2000"/>
              <a:t>Insects are the most diverse of all animals.  </a:t>
            </a:r>
          </a:p>
          <a:p>
            <a:pPr>
              <a:lnSpc>
                <a:spcPct val="130000"/>
              </a:lnSpc>
            </a:pPr>
            <a:r>
              <a:rPr lang="en-US" sz="2000" b="1" u="sng"/>
              <a:t>Classifying life</a:t>
            </a:r>
            <a:r>
              <a:rPr lang="en-US" sz="2000" b="1"/>
              <a:t>: </a:t>
            </a:r>
            <a:r>
              <a:rPr lang="en-US" sz="2000"/>
              <a:t>Organisms are put into different categories based on their similarities and differences.</a:t>
            </a:r>
            <a:r>
              <a:rPr lang="en-US" sz="2000" b="1"/>
              <a:t> </a:t>
            </a:r>
          </a:p>
          <a:p>
            <a:pPr>
              <a:lnSpc>
                <a:spcPct val="130000"/>
              </a:lnSpc>
              <a:buFontTx/>
              <a:buChar char="•"/>
            </a:pPr>
            <a:r>
              <a:rPr lang="en-US" sz="2000"/>
              <a:t>Kingdom</a:t>
            </a:r>
            <a:r>
              <a:rPr lang="en-US" sz="2000">
                <a:sym typeface="Wingdings" pitchFamily="2" charset="2"/>
              </a:rPr>
              <a:t></a:t>
            </a:r>
            <a:r>
              <a:rPr lang="en-US" sz="2000"/>
              <a:t>Phylum</a:t>
            </a:r>
            <a:r>
              <a:rPr lang="en-US" sz="2000">
                <a:sym typeface="Wingdings" pitchFamily="2" charset="2"/>
              </a:rPr>
              <a:t></a:t>
            </a:r>
            <a:r>
              <a:rPr lang="en-US" sz="2000"/>
              <a:t>Class</a:t>
            </a:r>
            <a:r>
              <a:rPr lang="en-US" sz="2000">
                <a:sym typeface="Wingdings" pitchFamily="2" charset="2"/>
              </a:rPr>
              <a:t></a:t>
            </a:r>
            <a:r>
              <a:rPr lang="en-US" sz="2000"/>
              <a:t> Order</a:t>
            </a:r>
            <a:r>
              <a:rPr lang="en-US" sz="2000">
                <a:sym typeface="Wingdings" pitchFamily="2" charset="2"/>
              </a:rPr>
              <a:t></a:t>
            </a:r>
            <a:r>
              <a:rPr lang="en-US" sz="2000"/>
              <a:t> Family</a:t>
            </a:r>
            <a:r>
              <a:rPr lang="en-US" sz="2000">
                <a:sym typeface="Wingdings" pitchFamily="2" charset="2"/>
              </a:rPr>
              <a:t></a:t>
            </a:r>
            <a:r>
              <a:rPr lang="en-US" sz="2000"/>
              <a:t> Genus</a:t>
            </a:r>
            <a:r>
              <a:rPr lang="en-US" sz="2000">
                <a:sym typeface="Wingdings" pitchFamily="2" charset="2"/>
              </a:rPr>
              <a:t></a:t>
            </a:r>
            <a:r>
              <a:rPr lang="en-US" sz="2000"/>
              <a:t> Species</a:t>
            </a:r>
            <a:r>
              <a:rPr lang="en-US" sz="2000" b="1"/>
              <a:t> </a:t>
            </a:r>
          </a:p>
          <a:p>
            <a:pPr>
              <a:lnSpc>
                <a:spcPct val="130000"/>
              </a:lnSpc>
            </a:pPr>
            <a:r>
              <a:rPr lang="en-US" sz="2000" b="1" u="sng"/>
              <a:t>Domain</a:t>
            </a:r>
            <a:r>
              <a:rPr lang="en-US" sz="2000" b="1"/>
              <a:t>:</a:t>
            </a:r>
            <a:r>
              <a:rPr lang="en-US" sz="2000"/>
              <a:t> broadest category for classifying life forms.  </a:t>
            </a:r>
          </a:p>
          <a:p>
            <a:pPr>
              <a:lnSpc>
                <a:spcPct val="130000"/>
              </a:lnSpc>
            </a:pPr>
            <a:r>
              <a:rPr lang="en-US" sz="2000" b="1" u="sng"/>
              <a:t>Unicellular</a:t>
            </a:r>
            <a:r>
              <a:rPr lang="en-US" sz="2000"/>
              <a:t>: consisting of only one cell. </a:t>
            </a:r>
          </a:p>
          <a:p>
            <a:pPr>
              <a:lnSpc>
                <a:spcPct val="130000"/>
              </a:lnSpc>
              <a:buFontTx/>
              <a:buChar char="•"/>
            </a:pPr>
            <a:r>
              <a:rPr lang="en-US" sz="2000"/>
              <a:t>Most bacteria are unicellular, so are many protists and certain fungi.</a:t>
            </a:r>
          </a:p>
          <a:p>
            <a:pPr>
              <a:lnSpc>
                <a:spcPct val="130000"/>
              </a:lnSpc>
            </a:pPr>
            <a:r>
              <a:rPr lang="en-US" sz="2000" b="1" u="sng"/>
              <a:t>Prokaryotic cell</a:t>
            </a:r>
            <a:r>
              <a:rPr lang="en-US" sz="2000"/>
              <a:t>:  cells without nuclei.  </a:t>
            </a:r>
          </a:p>
          <a:p>
            <a:pPr>
              <a:lnSpc>
                <a:spcPct val="130000"/>
              </a:lnSpc>
              <a:buFontTx/>
              <a:buChar char="•"/>
            </a:pPr>
            <a:r>
              <a:rPr lang="en-US" sz="2000"/>
              <a:t>Only from the </a:t>
            </a:r>
            <a:r>
              <a:rPr lang="en-US" sz="2000" b="1" i="1"/>
              <a:t>Domain Bacteria</a:t>
            </a:r>
            <a:r>
              <a:rPr lang="en-US" sz="2000"/>
              <a:t> and the </a:t>
            </a:r>
            <a:r>
              <a:rPr lang="en-US" sz="2000" b="1" i="1"/>
              <a:t>Domain Archae</a:t>
            </a:r>
            <a:r>
              <a:rPr lang="en-US" sz="2000"/>
              <a:t>. </a:t>
            </a:r>
          </a:p>
          <a:p>
            <a:pPr>
              <a:lnSpc>
                <a:spcPct val="130000"/>
              </a:lnSpc>
            </a:pPr>
            <a:r>
              <a:rPr lang="en-US" sz="2000" b="1" u="sng"/>
              <a:t>Eukaryotic cell</a:t>
            </a:r>
            <a:r>
              <a:rPr lang="en-US" sz="2000"/>
              <a:t>: contain nuclei that separate DNA from the rest of the cell.  </a:t>
            </a:r>
          </a:p>
          <a:p>
            <a:pPr>
              <a:lnSpc>
                <a:spcPct val="130000"/>
              </a:lnSpc>
            </a:pPr>
            <a:r>
              <a:rPr lang="en-US" sz="2000" b="1" u="sng"/>
              <a:t>Multicellular:</a:t>
            </a:r>
            <a:r>
              <a:rPr lang="en-US" sz="2000"/>
              <a:t>  organisms made up of many cells.  </a:t>
            </a:r>
          </a:p>
          <a:p>
            <a:pPr>
              <a:lnSpc>
                <a:spcPct val="130000"/>
              </a:lnSpc>
              <a:buFontTx/>
              <a:buChar char="•"/>
            </a:pPr>
            <a:r>
              <a:rPr lang="en-US" sz="2000"/>
              <a:t> found in the  four kingdoms: Protists, Fungi, Plants, and Animal- </a:t>
            </a:r>
            <a:r>
              <a:rPr lang="en-US" sz="2000" b="1" i="1" u="sng"/>
              <a:t>Domain Eukarya</a:t>
            </a:r>
          </a:p>
          <a:p>
            <a:pPr>
              <a:lnSpc>
                <a:spcPct val="130000"/>
              </a:lnSpc>
              <a:buFontTx/>
              <a:buChar char="•"/>
            </a:pPr>
            <a:r>
              <a:rPr lang="en-US" sz="2000"/>
              <a:t> Your body has trillions of cells.</a:t>
            </a:r>
            <a:r>
              <a:rPr lang="en-US"/>
              <a:t> </a:t>
            </a:r>
          </a:p>
        </p:txBody>
      </p:sp>
      <p:pic>
        <p:nvPicPr>
          <p:cNvPr id="15365" name="Picture 5" descr="C:\Program Files\Microsoft Office\Clipart\standard\stddir3\FD00578_.wmf"/>
          <p:cNvPicPr>
            <a:picLocks noChangeAspect="1" noChangeArrowheads="1"/>
          </p:cNvPicPr>
          <p:nvPr/>
        </p:nvPicPr>
        <p:blipFill>
          <a:blip r:embed="rId3" cstate="print"/>
          <a:srcRect/>
          <a:stretch>
            <a:fillRect/>
          </a:stretch>
        </p:blipFill>
        <p:spPr bwMode="auto">
          <a:xfrm>
            <a:off x="7637463" y="5715000"/>
            <a:ext cx="1506537" cy="963613"/>
          </a:xfrm>
          <a:prstGeom prst="rect">
            <a:avLst/>
          </a:prstGeom>
          <a:noFill/>
        </p:spPr>
      </p:pic>
      <p:pic>
        <p:nvPicPr>
          <p:cNvPr id="15366" name="Picture 6" descr="C:\Program Files\Microsoft Office\Clipart\WebArt\AN00018A.gif"/>
          <p:cNvPicPr>
            <a:picLocks noChangeAspect="1" noChangeArrowheads="1"/>
          </p:cNvPicPr>
          <p:nvPr/>
        </p:nvPicPr>
        <p:blipFill>
          <a:blip r:embed="rId4" cstate="print"/>
          <a:srcRect/>
          <a:stretch>
            <a:fillRect/>
          </a:stretch>
        </p:blipFill>
        <p:spPr bwMode="auto">
          <a:xfrm>
            <a:off x="6019800" y="6207125"/>
            <a:ext cx="1143000" cy="650875"/>
          </a:xfrm>
          <a:prstGeom prst="rect">
            <a:avLst/>
          </a:prstGeom>
          <a:noFill/>
        </p:spPr>
      </p:pic>
      <p:pic>
        <p:nvPicPr>
          <p:cNvPr id="15367" name="Picture 7" descr="C:\Program Files\Microsoft Office\Clipart\standard\stddir1\AN02156_.wmf"/>
          <p:cNvPicPr>
            <a:picLocks noChangeAspect="1" noChangeArrowheads="1"/>
          </p:cNvPicPr>
          <p:nvPr/>
        </p:nvPicPr>
        <p:blipFill>
          <a:blip r:embed="rId5" cstate="print"/>
          <a:srcRect/>
          <a:stretch>
            <a:fillRect/>
          </a:stretch>
        </p:blipFill>
        <p:spPr bwMode="auto">
          <a:xfrm>
            <a:off x="6934200" y="990600"/>
            <a:ext cx="1738313" cy="860425"/>
          </a:xfrm>
          <a:prstGeom prst="rect">
            <a:avLst/>
          </a:prstGeom>
          <a:noFill/>
        </p:spPr>
      </p:pic>
      <p:pic>
        <p:nvPicPr>
          <p:cNvPr id="15368" name="Picture 8" descr="C:\Program Files\Microsoft Office\Clipart\standard\stddir1\AN02157_.wmf"/>
          <p:cNvPicPr>
            <a:picLocks noChangeAspect="1" noChangeArrowheads="1"/>
          </p:cNvPicPr>
          <p:nvPr/>
        </p:nvPicPr>
        <p:blipFill>
          <a:blip r:embed="rId6" cstate="print"/>
          <a:srcRect/>
          <a:stretch>
            <a:fillRect/>
          </a:stretch>
        </p:blipFill>
        <p:spPr bwMode="auto">
          <a:xfrm>
            <a:off x="4876800" y="914400"/>
            <a:ext cx="1717675" cy="801688"/>
          </a:xfrm>
          <a:prstGeom prst="rect">
            <a:avLst/>
          </a:prstGeom>
          <a:noFill/>
        </p:spPr>
      </p:pic>
      <p:pic>
        <p:nvPicPr>
          <p:cNvPr id="15369" name="Picture 9" descr="C:\Program Files\Microsoft Office\Clipart\smbusbas\BD20088_.WMF"/>
          <p:cNvPicPr>
            <a:picLocks noChangeAspect="1" noChangeArrowheads="1"/>
          </p:cNvPicPr>
          <p:nvPr/>
        </p:nvPicPr>
        <p:blipFill>
          <a:blip r:embed="rId7" cstate="print"/>
          <a:srcRect/>
          <a:stretch>
            <a:fillRect/>
          </a:stretch>
        </p:blipFill>
        <p:spPr bwMode="auto">
          <a:xfrm>
            <a:off x="7543800" y="2743200"/>
            <a:ext cx="1071563" cy="1143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03" name="Group 7"/>
          <p:cNvGrpSpPr>
            <a:grpSpLocks/>
          </p:cNvGrpSpPr>
          <p:nvPr/>
        </p:nvGrpSpPr>
        <p:grpSpPr bwMode="auto">
          <a:xfrm>
            <a:off x="228600" y="228600"/>
            <a:ext cx="8153400" cy="6065838"/>
            <a:chOff x="0" y="0"/>
            <a:chExt cx="2953" cy="3802"/>
          </a:xfrm>
        </p:grpSpPr>
        <p:sp>
          <p:nvSpPr>
            <p:cNvPr id="29698" name="Rectangle 2"/>
            <p:cNvSpPr>
              <a:spLocks noChangeArrowheads="1"/>
            </p:cNvSpPr>
            <p:nvPr/>
          </p:nvSpPr>
          <p:spPr bwMode="auto">
            <a:xfrm>
              <a:off x="0" y="0"/>
              <a:ext cx="2863" cy="0"/>
            </a:xfrm>
            <a:prstGeom prst="rect">
              <a:avLst/>
            </a:prstGeom>
            <a:noFill/>
            <a:ln w="9525">
              <a:noFill/>
              <a:miter lim="800000"/>
              <a:headEnd/>
              <a:tailEnd/>
            </a:ln>
            <a:effectLst/>
          </p:spPr>
          <p:txBody>
            <a:bodyPr>
              <a:spAutoFit/>
            </a:bodyPr>
            <a:lstStyle/>
            <a:p>
              <a:endParaRPr lang="en-US"/>
            </a:p>
          </p:txBody>
        </p:sp>
        <p:grpSp>
          <p:nvGrpSpPr>
            <p:cNvPr id="29702" name="Group 6"/>
            <p:cNvGrpSpPr>
              <a:grpSpLocks/>
            </p:cNvGrpSpPr>
            <p:nvPr/>
          </p:nvGrpSpPr>
          <p:grpSpPr bwMode="auto">
            <a:xfrm>
              <a:off x="0" y="0"/>
              <a:ext cx="2953" cy="3802"/>
              <a:chOff x="0" y="0"/>
              <a:chExt cx="2953" cy="3802"/>
            </a:xfrm>
          </p:grpSpPr>
          <p:sp>
            <p:nvSpPr>
              <p:cNvPr id="29699" name="Rectangle 3"/>
              <p:cNvSpPr>
                <a:spLocks noChangeArrowheads="1"/>
              </p:cNvSpPr>
              <p:nvPr/>
            </p:nvSpPr>
            <p:spPr bwMode="auto">
              <a:xfrm>
                <a:off x="0" y="0"/>
                <a:ext cx="2953" cy="3400"/>
              </a:xfrm>
              <a:prstGeom prst="rect">
                <a:avLst/>
              </a:prstGeom>
              <a:noFill/>
              <a:ln w="9525">
                <a:noFill/>
                <a:miter lim="800000"/>
                <a:headEnd/>
                <a:tailEnd/>
              </a:ln>
              <a:effectLst/>
            </p:spPr>
            <p:txBody>
              <a:bodyPr/>
              <a:lstStyle/>
              <a:p>
                <a:pPr algn="ctr"/>
                <a:r>
                  <a:rPr lang="en-US" sz="1100">
                    <a:solidFill>
                      <a:srgbClr val="000000"/>
                    </a:solidFill>
                    <a:cs typeface="Times New Roman" charset="0"/>
                  </a:rPr>
                  <a:t>  </a:t>
                </a:r>
                <a:r>
                  <a:rPr lang="en-US" sz="32600">
                    <a:solidFill>
                      <a:srgbClr val="000000"/>
                    </a:solidFill>
                    <a:cs typeface="Times New Roman" charset="0"/>
                  </a:rPr>
                  <a:t> </a:t>
                </a:r>
                <a:r>
                  <a:rPr lang="en-US" sz="1100">
                    <a:solidFill>
                      <a:srgbClr val="000000"/>
                    </a:solidFill>
                    <a:cs typeface="Times New Roman" charset="0"/>
                  </a:rPr>
                  <a:t>                                                                                                                                                                          </a:t>
                </a:r>
                <a:br>
                  <a:rPr lang="en-US" sz="1100">
                    <a:solidFill>
                      <a:srgbClr val="000000"/>
                    </a:solidFill>
                    <a:cs typeface="Times New Roman" charset="0"/>
                  </a:rPr>
                </a:br>
                <a:endParaRPr lang="en-US" sz="1100">
                  <a:solidFill>
                    <a:srgbClr val="000000"/>
                  </a:solidFill>
                  <a:cs typeface="Times New Roman" charset="0"/>
                </a:endParaRPr>
              </a:p>
            </p:txBody>
          </p:sp>
          <p:sp>
            <p:nvSpPr>
              <p:cNvPr id="29701" name="Rectangle 5"/>
              <p:cNvSpPr>
                <a:spLocks noChangeArrowheads="1"/>
              </p:cNvSpPr>
              <p:nvPr/>
            </p:nvSpPr>
            <p:spPr bwMode="auto">
              <a:xfrm>
                <a:off x="0" y="3400"/>
                <a:ext cx="2953" cy="402"/>
              </a:xfrm>
              <a:prstGeom prst="rect">
                <a:avLst/>
              </a:prstGeom>
              <a:noFill/>
              <a:ln w="9525">
                <a:noFill/>
                <a:miter lim="800000"/>
                <a:headEnd/>
                <a:tailEnd/>
              </a:ln>
              <a:effectLst/>
            </p:spPr>
            <p:txBody>
              <a:bodyPr/>
              <a:lstStyle/>
              <a:p>
                <a:r>
                  <a:rPr lang="en-US" sz="1600" b="1">
                    <a:solidFill>
                      <a:srgbClr val="074E98"/>
                    </a:solidFill>
                    <a:latin typeface="Arial" charset="0"/>
                    <a:cs typeface="Arial" charset="0"/>
                  </a:rPr>
                  <a:t>Figure 1-6 Classifying Life</a:t>
                </a:r>
              </a:p>
              <a:p>
                <a:r>
                  <a:rPr lang="en-US" sz="1600" b="1">
                    <a:solidFill>
                      <a:srgbClr val="074E98"/>
                    </a:solidFill>
                    <a:latin typeface="Arial" charset="0"/>
                    <a:cs typeface="Arial" charset="0"/>
                  </a:rPr>
                  <a:t> A green iguana (</a:t>
                </a:r>
                <a:r>
                  <a:rPr lang="en-US" sz="1600" b="1" i="1">
                    <a:solidFill>
                      <a:srgbClr val="074E98"/>
                    </a:solidFill>
                    <a:latin typeface="Arial" charset="0"/>
                    <a:cs typeface="Arial" charset="0"/>
                  </a:rPr>
                  <a:t>Iguana iguana</a:t>
                </a:r>
                <a:r>
                  <a:rPr lang="en-US" sz="1600" b="1">
                    <a:solidFill>
                      <a:srgbClr val="074E98"/>
                    </a:solidFill>
                    <a:latin typeface="Arial" charset="0"/>
                    <a:cs typeface="Arial" charset="0"/>
                  </a:rPr>
                  <a:t>) shares many characteristics with other species of iguanas, but fewer with other reptiles such as snakes or alligators. As categories of organisms become broader, the organisms in the category are more diverse.</a:t>
                </a:r>
                <a:endParaRPr lang="en-US" sz="1600"/>
              </a:p>
            </p:txBody>
          </p:sp>
        </p:grpSp>
      </p:grpSp>
      <p:pic>
        <p:nvPicPr>
          <p:cNvPr id="29700" name="Picture 4" descr="Figure 1-6"/>
          <p:cNvPicPr>
            <a:picLocks noChangeAspect="1" noChangeArrowheads="1"/>
          </p:cNvPicPr>
          <p:nvPr/>
        </p:nvPicPr>
        <p:blipFill>
          <a:blip r:embed="rId2" cstate="print"/>
          <a:srcRect/>
          <a:stretch>
            <a:fillRect/>
          </a:stretch>
        </p:blipFill>
        <p:spPr bwMode="auto">
          <a:xfrm>
            <a:off x="0" y="0"/>
            <a:ext cx="9144000" cy="5646738"/>
          </a:xfrm>
          <a:prstGeom prst="rect">
            <a:avLst/>
          </a:prstGeom>
          <a:noFill/>
        </p:spPr>
      </p:pic>
      <p:sp>
        <p:nvSpPr>
          <p:cNvPr id="29704" name="Rectangle 8"/>
          <p:cNvSpPr>
            <a:spLocks noGrp="1" noChangeArrowheads="1"/>
          </p:cNvSpPr>
          <p:nvPr>
            <p:ph type="body" idx="4294967295"/>
          </p:nvPr>
        </p:nvSpPr>
        <p:spPr/>
        <p:txBody>
          <a:bodyPr/>
          <a:lstStyle/>
          <a:p>
            <a:pPr>
              <a:buFont typeface="Wingdings" pitchFamily="2" charset="2"/>
              <a:buNone/>
            </a:pPr>
            <a:endParaRPr lang="en-US" sz="2400"/>
          </a:p>
          <a:p>
            <a:pPr>
              <a:lnSpc>
                <a:spcPct val="120000"/>
              </a:lnSpc>
              <a:buFont typeface="Wingdings" pitchFamily="2" charset="2"/>
              <a:buNone/>
            </a:pPr>
            <a:endParaRPr lang="en-US" sz="2400">
              <a:solidFill>
                <a:srgbClr val="171613"/>
              </a:solidFill>
            </a:endParaRPr>
          </a:p>
          <a:p>
            <a:pPr>
              <a:buFont typeface="Wingdings" pitchFamily="2" charset="2"/>
              <a:buNone/>
            </a:pPr>
            <a:endParaRPr lang="en-US" sz="2400"/>
          </a:p>
          <a:p>
            <a:pPr>
              <a:buFont typeface="Wingdings" pitchFamily="2" charset="2"/>
              <a:buNone/>
            </a:pPr>
            <a:endParaRPr lang="en-US"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657600" y="1295400"/>
            <a:ext cx="4724400" cy="457200"/>
          </a:xfrm>
        </p:spPr>
        <p:txBody>
          <a:bodyPr/>
          <a:lstStyle/>
          <a:p>
            <a:r>
              <a:rPr lang="en-US" sz="2400">
                <a:solidFill>
                  <a:srgbClr val="171613"/>
                </a:solidFill>
              </a:rPr>
              <a:t> </a:t>
            </a:r>
            <a:r>
              <a:rPr lang="en-US"/>
              <a:t> </a:t>
            </a:r>
          </a:p>
        </p:txBody>
      </p:sp>
      <p:sp>
        <p:nvSpPr>
          <p:cNvPr id="16387" name="Rectangle 3"/>
          <p:cNvSpPr>
            <a:spLocks noGrp="1" noChangeArrowheads="1"/>
          </p:cNvSpPr>
          <p:nvPr>
            <p:ph type="body" sz="half" idx="1"/>
          </p:nvPr>
        </p:nvSpPr>
        <p:spPr>
          <a:xfrm>
            <a:off x="685800" y="1981200"/>
            <a:ext cx="8458200" cy="4114800"/>
          </a:xfrm>
        </p:spPr>
        <p:txBody>
          <a:bodyPr/>
          <a:lstStyle/>
          <a:p>
            <a:pPr marL="342900" indent="-342900">
              <a:lnSpc>
                <a:spcPct val="120000"/>
              </a:lnSpc>
              <a:buFont typeface="Wingdings" pitchFamily="2" charset="2"/>
              <a:buNone/>
            </a:pPr>
            <a:r>
              <a:rPr lang="en-US" sz="2400" b="1" u="sng">
                <a:solidFill>
                  <a:srgbClr val="171613"/>
                </a:solidFill>
              </a:rPr>
              <a:t> </a:t>
            </a:r>
            <a:endParaRPr lang="en-US" sz="2000">
              <a:solidFill>
                <a:srgbClr val="171613"/>
              </a:solidFill>
            </a:endParaRPr>
          </a:p>
          <a:p>
            <a:pPr marL="342900" indent="-342900">
              <a:lnSpc>
                <a:spcPct val="120000"/>
              </a:lnSpc>
              <a:buFont typeface="Wingdings" pitchFamily="2" charset="2"/>
              <a:buNone/>
            </a:pPr>
            <a:endParaRPr lang="en-US" sz="2000">
              <a:solidFill>
                <a:srgbClr val="171613"/>
              </a:solidFill>
            </a:endParaRPr>
          </a:p>
        </p:txBody>
      </p:sp>
      <p:sp>
        <p:nvSpPr>
          <p:cNvPr id="16388" name="Text Box 4"/>
          <p:cNvSpPr txBox="1">
            <a:spLocks noChangeArrowheads="1"/>
          </p:cNvSpPr>
          <p:nvPr/>
        </p:nvSpPr>
        <p:spPr bwMode="auto">
          <a:xfrm>
            <a:off x="533400" y="990600"/>
            <a:ext cx="8610600" cy="6797675"/>
          </a:xfrm>
          <a:prstGeom prst="rect">
            <a:avLst/>
          </a:prstGeom>
          <a:noFill/>
          <a:ln w="9525">
            <a:noFill/>
            <a:miter lim="800000"/>
            <a:headEnd/>
            <a:tailEnd/>
          </a:ln>
          <a:effectLst/>
        </p:spPr>
        <p:txBody>
          <a:bodyPr>
            <a:spAutoFit/>
          </a:bodyPr>
          <a:lstStyle/>
          <a:p>
            <a:r>
              <a:rPr lang="en-US" sz="3200"/>
              <a:t>1.3 Ten Themes unify the study of life</a:t>
            </a:r>
            <a:endParaRPr lang="en-US"/>
          </a:p>
          <a:p>
            <a:r>
              <a:rPr lang="en-US"/>
              <a:t>1.)</a:t>
            </a:r>
            <a:r>
              <a:rPr lang="en-US" sz="2800" b="1" u="sng"/>
              <a:t>Biological Systems</a:t>
            </a:r>
            <a:r>
              <a:rPr lang="en-US"/>
              <a:t>:  </a:t>
            </a:r>
            <a:r>
              <a:rPr lang="en-US" sz="2000"/>
              <a:t>have properties that are based on the arrangement and interactions of its parts.</a:t>
            </a:r>
            <a:r>
              <a:rPr lang="en-US"/>
              <a:t>  </a:t>
            </a:r>
          </a:p>
          <a:p>
            <a:pPr>
              <a:buFontTx/>
              <a:buChar char="•"/>
            </a:pPr>
            <a:r>
              <a:rPr lang="en-US" sz="2000"/>
              <a:t>You are more than just a sum of your parts (brain needs the nervous system). </a:t>
            </a:r>
          </a:p>
          <a:p>
            <a:pPr>
              <a:buFontTx/>
              <a:buChar char="•"/>
            </a:pPr>
            <a:r>
              <a:rPr lang="en-US" sz="2000"/>
              <a:t>Example: Muscles are coordinated by signals from the brain, carried by nerves.</a:t>
            </a:r>
          </a:p>
          <a:p>
            <a:pPr>
              <a:buFontTx/>
              <a:buChar char="•"/>
            </a:pPr>
            <a:r>
              <a:rPr lang="en-US" sz="2000">
                <a:hlinkClick r:id="rId3"/>
              </a:rPr>
              <a:t>Tissues: Layers of Cells</a:t>
            </a:r>
            <a:r>
              <a:rPr lang="en-US" sz="2000"/>
              <a:t> (01:25) </a:t>
            </a:r>
            <a:r>
              <a:rPr lang="en-US" sz="2000">
                <a:hlinkClick r:id="rId3"/>
              </a:rPr>
              <a:t>Organs: Organized Tissues</a:t>
            </a:r>
            <a:r>
              <a:rPr lang="en-US" sz="2000"/>
              <a:t> (01:28) </a:t>
            </a:r>
          </a:p>
          <a:p>
            <a:endParaRPr lang="en-US" sz="2000"/>
          </a:p>
          <a:p>
            <a:r>
              <a:rPr lang="en-US"/>
              <a:t>2.) </a:t>
            </a:r>
            <a:r>
              <a:rPr lang="en-US" sz="2800" b="1" u="sng"/>
              <a:t>Cells are the basis for life</a:t>
            </a:r>
            <a:r>
              <a:rPr lang="en-US"/>
              <a:t>- </a:t>
            </a:r>
            <a:r>
              <a:rPr lang="en-US" sz="2000"/>
              <a:t>cells are organized into higher levels of organization          </a:t>
            </a:r>
            <a:r>
              <a:rPr lang="en-US" sz="2000">
                <a:hlinkClick r:id="rId3"/>
              </a:rPr>
              <a:t>An Overview of the Structure of Living Things</a:t>
            </a:r>
            <a:r>
              <a:rPr lang="en-US" sz="2000"/>
              <a:t> (01:59) </a:t>
            </a:r>
          </a:p>
          <a:p>
            <a:r>
              <a:rPr lang="en-US" sz="2000"/>
              <a:t>Example:</a:t>
            </a:r>
          </a:p>
          <a:p>
            <a:r>
              <a:rPr lang="en-US" sz="2000"/>
              <a:t>Nerve cell</a:t>
            </a:r>
            <a:r>
              <a:rPr lang="en-US" sz="2000">
                <a:sym typeface="Wingdings" pitchFamily="2" charset="2"/>
              </a:rPr>
              <a:t> Nerve tissue Organ (brain) Nervous system  </a:t>
            </a:r>
            <a:r>
              <a:rPr lang="en-US" sz="2000"/>
              <a:t>  </a:t>
            </a:r>
          </a:p>
          <a:p>
            <a:endParaRPr lang="en-US" sz="2000"/>
          </a:p>
          <a:p>
            <a:r>
              <a:rPr lang="en-US"/>
              <a:t>3.) </a:t>
            </a:r>
            <a:r>
              <a:rPr lang="en-US" sz="2800" b="1" u="sng"/>
              <a:t>Form fits function</a:t>
            </a:r>
            <a:r>
              <a:rPr lang="en-US"/>
              <a:t>- </a:t>
            </a:r>
            <a:r>
              <a:rPr lang="en-US" sz="2000"/>
              <a:t>how something works is related to its structure.  </a:t>
            </a:r>
          </a:p>
          <a:p>
            <a:pPr>
              <a:buFontTx/>
              <a:buChar char="•"/>
            </a:pPr>
            <a:r>
              <a:rPr lang="en-US" sz="2000"/>
              <a:t>A bird’s wing is light and aerodynamic.  The structure of the birds bones contribute to its ability to fly. </a:t>
            </a:r>
            <a:r>
              <a:rPr lang="en-US" sz="2000">
                <a:hlinkClick r:id="rId4"/>
              </a:rPr>
              <a:t>Birds of Prey</a:t>
            </a:r>
            <a:r>
              <a:rPr lang="en-US" sz="2000"/>
              <a:t> (05:12) talons- help kill prey </a:t>
            </a:r>
          </a:p>
          <a:p>
            <a:pPr>
              <a:buFontTx/>
              <a:buChar char="•"/>
            </a:pPr>
            <a:endParaRPr lang="en-US" sz="2000"/>
          </a:p>
          <a:p>
            <a:endParaRPr lang="en-US" sz="2000"/>
          </a:p>
          <a:p>
            <a:endParaRPr lang="en-US" sz="2000"/>
          </a:p>
          <a:p>
            <a:r>
              <a:rPr lang="en-US" sz="2000"/>
              <a:t>  </a:t>
            </a:r>
          </a:p>
          <a:p>
            <a:endParaRPr lang="en-US" sz="2000"/>
          </a:p>
        </p:txBody>
      </p:sp>
      <p:pic>
        <p:nvPicPr>
          <p:cNvPr id="16389" name="Picture 5" descr="C:\Program Files\Microsoft Office\Clipart\corpbas\j0078929.wmf"/>
          <p:cNvPicPr>
            <a:picLocks noChangeAspect="1" noChangeArrowheads="1"/>
          </p:cNvPicPr>
          <p:nvPr/>
        </p:nvPicPr>
        <p:blipFill>
          <a:blip r:embed="rId5" cstate="print"/>
          <a:srcRect/>
          <a:stretch>
            <a:fillRect/>
          </a:stretch>
        </p:blipFill>
        <p:spPr bwMode="auto">
          <a:xfrm>
            <a:off x="7543800" y="5410200"/>
            <a:ext cx="1147763" cy="1219200"/>
          </a:xfrm>
          <a:prstGeom prst="rect">
            <a:avLst/>
          </a:prstGeom>
          <a:noFill/>
        </p:spPr>
      </p:pic>
      <p:pic>
        <p:nvPicPr>
          <p:cNvPr id="16391" name="Picture 7" descr="C:\Program Files\Microsoft Office\Clipart\smbusbas\BD20088_.WMF"/>
          <p:cNvPicPr>
            <a:picLocks noChangeAspect="1" noChangeArrowheads="1"/>
          </p:cNvPicPr>
          <p:nvPr/>
        </p:nvPicPr>
        <p:blipFill>
          <a:blip r:embed="rId6" cstate="print"/>
          <a:srcRect/>
          <a:stretch>
            <a:fillRect/>
          </a:stretch>
        </p:blipFill>
        <p:spPr bwMode="auto">
          <a:xfrm>
            <a:off x="0" y="2514600"/>
            <a:ext cx="571500" cy="609600"/>
          </a:xfrm>
          <a:prstGeom prst="rect">
            <a:avLst/>
          </a:prstGeom>
          <a:noFill/>
        </p:spPr>
      </p:pic>
      <p:pic>
        <p:nvPicPr>
          <p:cNvPr id="16392" name="Picture 8" descr="C:\Program Files\Microsoft Office\Clipart\standard\stddir3\HM00378_.wmf"/>
          <p:cNvPicPr>
            <a:picLocks noChangeAspect="1" noChangeArrowheads="1"/>
          </p:cNvPicPr>
          <p:nvPr/>
        </p:nvPicPr>
        <p:blipFill>
          <a:blip r:embed="rId7" cstate="print"/>
          <a:srcRect/>
          <a:stretch>
            <a:fillRect/>
          </a:stretch>
        </p:blipFill>
        <p:spPr bwMode="auto">
          <a:xfrm>
            <a:off x="7467600" y="4343400"/>
            <a:ext cx="698500" cy="58578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7" name="Group 7"/>
          <p:cNvGrpSpPr>
            <a:grpSpLocks/>
          </p:cNvGrpSpPr>
          <p:nvPr/>
        </p:nvGrpSpPr>
        <p:grpSpPr bwMode="auto">
          <a:xfrm>
            <a:off x="609600" y="1905000"/>
            <a:ext cx="4687888" cy="4298950"/>
            <a:chOff x="0" y="0"/>
            <a:chExt cx="2953" cy="2708"/>
          </a:xfrm>
        </p:grpSpPr>
        <p:sp>
          <p:nvSpPr>
            <p:cNvPr id="30722" name="Rectangle 2"/>
            <p:cNvSpPr>
              <a:spLocks noChangeArrowheads="1"/>
            </p:cNvSpPr>
            <p:nvPr/>
          </p:nvSpPr>
          <p:spPr bwMode="auto">
            <a:xfrm>
              <a:off x="0" y="0"/>
              <a:ext cx="2863" cy="0"/>
            </a:xfrm>
            <a:prstGeom prst="rect">
              <a:avLst/>
            </a:prstGeom>
            <a:noFill/>
            <a:ln w="9525">
              <a:noFill/>
              <a:miter lim="800000"/>
              <a:headEnd/>
              <a:tailEnd/>
            </a:ln>
            <a:effectLst/>
          </p:spPr>
          <p:txBody>
            <a:bodyPr>
              <a:spAutoFit/>
            </a:bodyPr>
            <a:lstStyle/>
            <a:p>
              <a:endParaRPr lang="en-US"/>
            </a:p>
          </p:txBody>
        </p:sp>
        <p:grpSp>
          <p:nvGrpSpPr>
            <p:cNvPr id="30726" name="Group 6"/>
            <p:cNvGrpSpPr>
              <a:grpSpLocks/>
            </p:cNvGrpSpPr>
            <p:nvPr/>
          </p:nvGrpSpPr>
          <p:grpSpPr bwMode="auto">
            <a:xfrm>
              <a:off x="0" y="0"/>
              <a:ext cx="2953" cy="2708"/>
              <a:chOff x="0" y="0"/>
              <a:chExt cx="2953" cy="2708"/>
            </a:xfrm>
          </p:grpSpPr>
          <p:sp>
            <p:nvSpPr>
              <p:cNvPr id="30723" name="Rectangle 3"/>
              <p:cNvSpPr>
                <a:spLocks noChangeArrowheads="1"/>
              </p:cNvSpPr>
              <p:nvPr/>
            </p:nvSpPr>
            <p:spPr bwMode="auto">
              <a:xfrm>
                <a:off x="0" y="0"/>
                <a:ext cx="2953" cy="2392"/>
              </a:xfrm>
              <a:prstGeom prst="rect">
                <a:avLst/>
              </a:prstGeom>
              <a:noFill/>
              <a:ln w="9525">
                <a:noFill/>
                <a:miter lim="800000"/>
                <a:headEnd/>
                <a:tailEnd/>
              </a:ln>
              <a:effectLst/>
            </p:spPr>
            <p:txBody>
              <a:bodyPr/>
              <a:lstStyle/>
              <a:p>
                <a:pPr algn="ctr"/>
                <a:r>
                  <a:rPr lang="en-US" sz="1100">
                    <a:solidFill>
                      <a:srgbClr val="000000"/>
                    </a:solidFill>
                    <a:cs typeface="Times New Roman" charset="0"/>
                  </a:rPr>
                  <a:t>  </a:t>
                </a:r>
                <a:r>
                  <a:rPr lang="en-US" sz="22100">
                    <a:solidFill>
                      <a:srgbClr val="000000"/>
                    </a:solidFill>
                    <a:cs typeface="Times New Roman" charset="0"/>
                  </a:rPr>
                  <a:t> </a:t>
                </a:r>
                <a:r>
                  <a:rPr lang="en-US" sz="1100">
                    <a:solidFill>
                      <a:srgbClr val="000000"/>
                    </a:solidFill>
                    <a:cs typeface="Times New Roman" charset="0"/>
                  </a:rPr>
                  <a:t>                                                                                                                                                                          </a:t>
                </a:r>
                <a:br>
                  <a:rPr lang="en-US" sz="1100">
                    <a:solidFill>
                      <a:srgbClr val="000000"/>
                    </a:solidFill>
                    <a:cs typeface="Times New Roman" charset="0"/>
                  </a:rPr>
                </a:br>
                <a:endParaRPr lang="en-US" sz="1100">
                  <a:solidFill>
                    <a:srgbClr val="000000"/>
                  </a:solidFill>
                  <a:cs typeface="Times New Roman" charset="0"/>
                </a:endParaRPr>
              </a:p>
            </p:txBody>
          </p:sp>
          <p:sp>
            <p:nvSpPr>
              <p:cNvPr id="30725" name="Rectangle 5"/>
              <p:cNvSpPr>
                <a:spLocks noChangeArrowheads="1"/>
              </p:cNvSpPr>
              <p:nvPr/>
            </p:nvSpPr>
            <p:spPr bwMode="auto">
              <a:xfrm>
                <a:off x="0" y="2392"/>
                <a:ext cx="2953" cy="316"/>
              </a:xfrm>
              <a:prstGeom prst="rect">
                <a:avLst/>
              </a:prstGeom>
              <a:noFill/>
              <a:ln w="9525">
                <a:noFill/>
                <a:miter lim="800000"/>
                <a:headEnd/>
                <a:tailEnd/>
              </a:ln>
              <a:effectLst/>
            </p:spPr>
            <p:txBody>
              <a:bodyPr/>
              <a:lstStyle/>
              <a:p>
                <a:r>
                  <a:rPr lang="en-US" sz="1600" b="1">
                    <a:solidFill>
                      <a:srgbClr val="074E98"/>
                    </a:solidFill>
                    <a:latin typeface="Arial" charset="0"/>
                    <a:cs typeface="Arial" charset="0"/>
                  </a:rPr>
                  <a:t>Figure 1-10</a:t>
                </a:r>
                <a:br>
                  <a:rPr lang="en-US" sz="1600" b="1">
                    <a:solidFill>
                      <a:srgbClr val="074E98"/>
                    </a:solidFill>
                    <a:latin typeface="Arial" charset="0"/>
                    <a:cs typeface="Arial" charset="0"/>
                  </a:rPr>
                </a:br>
                <a:r>
                  <a:rPr lang="en-US" sz="1600" b="1">
                    <a:solidFill>
                      <a:srgbClr val="074E98"/>
                    </a:solidFill>
                    <a:latin typeface="Arial" charset="0"/>
                    <a:cs typeface="Arial" charset="0"/>
                  </a:rPr>
                  <a:t>The human body, like most multicellular organisms, consists of many levels of organization</a:t>
                </a:r>
                <a:endParaRPr lang="en-US" sz="1600"/>
              </a:p>
            </p:txBody>
          </p:sp>
        </p:grpSp>
      </p:grpSp>
      <p:pic>
        <p:nvPicPr>
          <p:cNvPr id="30724" name="Picture 4" descr="Figure 1-10"/>
          <p:cNvPicPr>
            <a:picLocks noChangeAspect="1" noChangeArrowheads="1"/>
          </p:cNvPicPr>
          <p:nvPr/>
        </p:nvPicPr>
        <p:blipFill>
          <a:blip r:embed="rId2" cstate="print"/>
          <a:srcRect/>
          <a:stretch>
            <a:fillRect/>
          </a:stretch>
        </p:blipFill>
        <p:spPr bwMode="auto">
          <a:xfrm>
            <a:off x="0" y="0"/>
            <a:ext cx="9144000" cy="5715000"/>
          </a:xfrm>
          <a:prstGeom prst="rect">
            <a:avLst/>
          </a:prstGeom>
          <a:noFill/>
        </p:spPr>
      </p:pic>
      <p:sp>
        <p:nvSpPr>
          <p:cNvPr id="30728" name="Rectangle 8"/>
          <p:cNvSpPr>
            <a:spLocks noGrp="1" noChangeArrowheads="1"/>
          </p:cNvSpPr>
          <p:nvPr>
            <p:ph type="body" idx="4294967295"/>
          </p:nvPr>
        </p:nvSpPr>
        <p:spPr/>
        <p:txBody>
          <a:bodyPr/>
          <a:lstStyle/>
          <a:p>
            <a:pPr>
              <a:buFont typeface="Wingdings" pitchFamily="2" charset="2"/>
              <a:buNone/>
            </a:pPr>
            <a:endParaRPr lang="en-US" sz="2400"/>
          </a:p>
          <a:p>
            <a:pPr>
              <a:buFont typeface="Wingdings" pitchFamily="2" charset="2"/>
              <a:buNone/>
            </a:pPr>
            <a:endParaRPr lang="en-US"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838200"/>
            <a:ext cx="8382000" cy="1143000"/>
          </a:xfrm>
        </p:spPr>
        <p:txBody>
          <a:bodyPr/>
          <a:lstStyle/>
          <a:p>
            <a:r>
              <a:rPr lang="en-US" sz="3200"/>
              <a:t>4.) </a:t>
            </a:r>
            <a:r>
              <a:rPr lang="en-US" sz="4000" b="1" u="sng"/>
              <a:t>Reproduction and Inheritance</a:t>
            </a:r>
            <a:r>
              <a:rPr lang="en-US" sz="3200"/>
              <a:t>:</a:t>
            </a:r>
          </a:p>
        </p:txBody>
      </p:sp>
      <p:sp>
        <p:nvSpPr>
          <p:cNvPr id="32771" name="Rectangle 3"/>
          <p:cNvSpPr>
            <a:spLocks noGrp="1" noChangeArrowheads="1"/>
          </p:cNvSpPr>
          <p:nvPr>
            <p:ph type="body" idx="1"/>
          </p:nvPr>
        </p:nvSpPr>
        <p:spPr>
          <a:xfrm>
            <a:off x="381000" y="2133600"/>
            <a:ext cx="8763000" cy="4114800"/>
          </a:xfrm>
        </p:spPr>
        <p:txBody>
          <a:bodyPr/>
          <a:lstStyle/>
          <a:p>
            <a:pPr>
              <a:lnSpc>
                <a:spcPct val="90000"/>
              </a:lnSpc>
              <a:spcBef>
                <a:spcPct val="0"/>
              </a:spcBef>
              <a:buClrTx/>
              <a:buSzTx/>
              <a:buFontTx/>
              <a:buNone/>
            </a:pPr>
            <a:r>
              <a:rPr lang="en-US" sz="2400"/>
              <a:t>“like begets like” </a:t>
            </a:r>
          </a:p>
          <a:p>
            <a:pPr>
              <a:lnSpc>
                <a:spcPct val="90000"/>
              </a:lnSpc>
              <a:spcBef>
                <a:spcPct val="0"/>
              </a:spcBef>
              <a:buClrTx/>
              <a:buSzTx/>
              <a:buFontTx/>
              <a:buChar char="•"/>
            </a:pPr>
            <a:r>
              <a:rPr lang="en-US" sz="2400"/>
              <a:t>A Labrador puppy will grow up and look similar to its Labrador parents.</a:t>
            </a:r>
          </a:p>
          <a:p>
            <a:pPr>
              <a:lnSpc>
                <a:spcPct val="90000"/>
              </a:lnSpc>
              <a:spcBef>
                <a:spcPct val="0"/>
              </a:spcBef>
              <a:buClrTx/>
              <a:buSzTx/>
              <a:buFontTx/>
              <a:buChar char="•"/>
            </a:pPr>
            <a:r>
              <a:rPr lang="en-US" sz="2400"/>
              <a:t>Genes are responsible for family resemblance. </a:t>
            </a:r>
            <a:r>
              <a:rPr lang="en-US" sz="2400">
                <a:hlinkClick r:id="rId3"/>
              </a:rPr>
              <a:t>Breeding Canaries for Specific Traits in Offspring</a:t>
            </a:r>
            <a:r>
              <a:rPr lang="en-US" sz="2400"/>
              <a:t> (03:45) </a:t>
            </a:r>
          </a:p>
          <a:p>
            <a:pPr>
              <a:lnSpc>
                <a:spcPct val="90000"/>
              </a:lnSpc>
              <a:spcBef>
                <a:spcPct val="0"/>
              </a:spcBef>
              <a:buClrTx/>
              <a:buSzTx/>
              <a:buFontTx/>
              <a:buChar char="•"/>
            </a:pPr>
            <a:endParaRPr lang="en-US" sz="2400"/>
          </a:p>
          <a:p>
            <a:pPr>
              <a:lnSpc>
                <a:spcPct val="90000"/>
              </a:lnSpc>
              <a:spcBef>
                <a:spcPct val="0"/>
              </a:spcBef>
              <a:buClrTx/>
              <a:buSzTx/>
              <a:buFontTx/>
              <a:buNone/>
            </a:pPr>
            <a:endParaRPr lang="en-US" sz="2400"/>
          </a:p>
          <a:p>
            <a:pPr>
              <a:lnSpc>
                <a:spcPct val="90000"/>
              </a:lnSpc>
              <a:spcBef>
                <a:spcPct val="0"/>
              </a:spcBef>
              <a:buClrTx/>
              <a:buSzTx/>
              <a:buFontTx/>
              <a:buNone/>
            </a:pPr>
            <a:endParaRPr lang="en-US" sz="2000"/>
          </a:p>
          <a:p>
            <a:pPr>
              <a:lnSpc>
                <a:spcPct val="90000"/>
              </a:lnSpc>
              <a:spcBef>
                <a:spcPct val="0"/>
              </a:spcBef>
              <a:buClrTx/>
              <a:buSzTx/>
              <a:buFontTx/>
              <a:buNone/>
            </a:pPr>
            <a:endParaRPr lang="en-US" sz="2000"/>
          </a:p>
          <a:p>
            <a:pPr>
              <a:lnSpc>
                <a:spcPct val="90000"/>
              </a:lnSpc>
              <a:spcBef>
                <a:spcPct val="0"/>
              </a:spcBef>
              <a:buClrTx/>
              <a:buSzTx/>
              <a:buFontTx/>
              <a:buNone/>
            </a:pPr>
            <a:endParaRPr lang="en-US" sz="2000"/>
          </a:p>
          <a:p>
            <a:pPr>
              <a:lnSpc>
                <a:spcPct val="90000"/>
              </a:lnSpc>
              <a:spcBef>
                <a:spcPct val="0"/>
              </a:spcBef>
              <a:buClrTx/>
              <a:buSzTx/>
              <a:buFontTx/>
              <a:buNone/>
            </a:pPr>
            <a:endParaRPr lang="en-US" sz="2200"/>
          </a:p>
          <a:p>
            <a:pPr>
              <a:lnSpc>
                <a:spcPct val="90000"/>
              </a:lnSpc>
              <a:spcBef>
                <a:spcPct val="0"/>
              </a:spcBef>
              <a:buClrTx/>
              <a:buSzTx/>
              <a:buFontTx/>
              <a:buNone/>
            </a:pPr>
            <a:r>
              <a:rPr lang="en-US" sz="2200"/>
              <a:t>Egg + sperm </a:t>
            </a:r>
            <a:r>
              <a:rPr lang="en-US" sz="2200">
                <a:sym typeface="Wingdings" pitchFamily="2" charset="2"/>
              </a:rPr>
              <a:t>        Fertilized egg            Cells                  Organism</a:t>
            </a:r>
          </a:p>
          <a:p>
            <a:pPr>
              <a:lnSpc>
                <a:spcPct val="90000"/>
              </a:lnSpc>
              <a:spcBef>
                <a:spcPct val="0"/>
              </a:spcBef>
              <a:buClrTx/>
              <a:buSzTx/>
              <a:buFontTx/>
              <a:buNone/>
            </a:pPr>
            <a:r>
              <a:rPr lang="en-US" sz="1400"/>
              <a:t>(both nuclei contain DNA)</a:t>
            </a:r>
            <a:r>
              <a:rPr lang="en-US" sz="1200"/>
              <a:t>      (</a:t>
            </a:r>
            <a:r>
              <a:rPr lang="en-US" sz="1400"/>
              <a:t>DNA from both parents)    (w/ copies of inherited DNA)    w/ traits from both parents</a:t>
            </a:r>
          </a:p>
        </p:txBody>
      </p:sp>
      <p:pic>
        <p:nvPicPr>
          <p:cNvPr id="32772" name="Picture 4" descr="C:\Program Files\Microsoft Office\Clipart\standard\stddir2\BD07353_.WMF"/>
          <p:cNvPicPr>
            <a:picLocks noChangeAspect="1" noChangeArrowheads="1"/>
          </p:cNvPicPr>
          <p:nvPr/>
        </p:nvPicPr>
        <p:blipFill>
          <a:blip r:embed="rId4" cstate="print"/>
          <a:srcRect/>
          <a:stretch>
            <a:fillRect/>
          </a:stretch>
        </p:blipFill>
        <p:spPr bwMode="auto">
          <a:xfrm>
            <a:off x="6324600" y="3657600"/>
            <a:ext cx="2681288" cy="147478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51" name="Group 7"/>
          <p:cNvGrpSpPr>
            <a:grpSpLocks/>
          </p:cNvGrpSpPr>
          <p:nvPr/>
        </p:nvGrpSpPr>
        <p:grpSpPr bwMode="auto">
          <a:xfrm>
            <a:off x="0" y="762000"/>
            <a:ext cx="6192838" cy="5684838"/>
            <a:chOff x="0" y="0"/>
            <a:chExt cx="2953" cy="2842"/>
          </a:xfrm>
        </p:grpSpPr>
        <p:sp>
          <p:nvSpPr>
            <p:cNvPr id="31746" name="Rectangle 2"/>
            <p:cNvSpPr>
              <a:spLocks noChangeArrowheads="1"/>
            </p:cNvSpPr>
            <p:nvPr/>
          </p:nvSpPr>
          <p:spPr bwMode="auto">
            <a:xfrm>
              <a:off x="0" y="0"/>
              <a:ext cx="2863" cy="0"/>
            </a:xfrm>
            <a:prstGeom prst="rect">
              <a:avLst/>
            </a:prstGeom>
            <a:noFill/>
            <a:ln w="9525">
              <a:noFill/>
              <a:miter lim="800000"/>
              <a:headEnd/>
              <a:tailEnd/>
            </a:ln>
            <a:effectLst/>
          </p:spPr>
          <p:txBody>
            <a:bodyPr>
              <a:spAutoFit/>
            </a:bodyPr>
            <a:lstStyle/>
            <a:p>
              <a:endParaRPr lang="en-US"/>
            </a:p>
          </p:txBody>
        </p:sp>
        <p:grpSp>
          <p:nvGrpSpPr>
            <p:cNvPr id="31750" name="Group 6"/>
            <p:cNvGrpSpPr>
              <a:grpSpLocks/>
            </p:cNvGrpSpPr>
            <p:nvPr/>
          </p:nvGrpSpPr>
          <p:grpSpPr bwMode="auto">
            <a:xfrm>
              <a:off x="0" y="0"/>
              <a:ext cx="2953" cy="2842"/>
              <a:chOff x="0" y="0"/>
              <a:chExt cx="2953" cy="2842"/>
            </a:xfrm>
          </p:grpSpPr>
          <p:sp>
            <p:nvSpPr>
              <p:cNvPr id="31747" name="Rectangle 3"/>
              <p:cNvSpPr>
                <a:spLocks noChangeArrowheads="1"/>
              </p:cNvSpPr>
              <p:nvPr/>
            </p:nvSpPr>
            <p:spPr bwMode="auto">
              <a:xfrm>
                <a:off x="0" y="0"/>
                <a:ext cx="2953" cy="2440"/>
              </a:xfrm>
              <a:prstGeom prst="rect">
                <a:avLst/>
              </a:prstGeom>
              <a:noFill/>
              <a:ln w="9525">
                <a:noFill/>
                <a:miter lim="800000"/>
                <a:headEnd/>
                <a:tailEnd/>
              </a:ln>
              <a:effectLst/>
            </p:spPr>
            <p:txBody>
              <a:bodyPr/>
              <a:lstStyle/>
              <a:p>
                <a:pPr algn="ctr"/>
                <a:r>
                  <a:rPr lang="en-US" sz="1100">
                    <a:solidFill>
                      <a:srgbClr val="000000"/>
                    </a:solidFill>
                    <a:cs typeface="Times New Roman" charset="0"/>
                  </a:rPr>
                  <a:t>  </a:t>
                </a:r>
                <a:r>
                  <a:rPr lang="en-US" sz="22600">
                    <a:solidFill>
                      <a:srgbClr val="000000"/>
                    </a:solidFill>
                    <a:cs typeface="Times New Roman" charset="0"/>
                  </a:rPr>
                  <a:t> </a:t>
                </a:r>
                <a:r>
                  <a:rPr lang="en-US" sz="1100">
                    <a:solidFill>
                      <a:srgbClr val="000000"/>
                    </a:solidFill>
                    <a:cs typeface="Times New Roman" charset="0"/>
                  </a:rPr>
                  <a:t>                                                                                                                                                                          </a:t>
                </a:r>
                <a:br>
                  <a:rPr lang="en-US" sz="1100">
                    <a:solidFill>
                      <a:srgbClr val="000000"/>
                    </a:solidFill>
                    <a:cs typeface="Times New Roman" charset="0"/>
                  </a:rPr>
                </a:br>
                <a:endParaRPr lang="en-US" sz="1100">
                  <a:solidFill>
                    <a:srgbClr val="000000"/>
                  </a:solidFill>
                  <a:cs typeface="Times New Roman" charset="0"/>
                </a:endParaRPr>
              </a:p>
            </p:txBody>
          </p:sp>
          <p:sp>
            <p:nvSpPr>
              <p:cNvPr id="31749" name="Rectangle 5"/>
              <p:cNvSpPr>
                <a:spLocks noChangeArrowheads="1"/>
              </p:cNvSpPr>
              <p:nvPr/>
            </p:nvSpPr>
            <p:spPr bwMode="auto">
              <a:xfrm>
                <a:off x="0" y="2440"/>
                <a:ext cx="2953" cy="402"/>
              </a:xfrm>
              <a:prstGeom prst="rect">
                <a:avLst/>
              </a:prstGeom>
              <a:noFill/>
              <a:ln w="9525">
                <a:noFill/>
                <a:miter lim="800000"/>
                <a:headEnd/>
                <a:tailEnd/>
              </a:ln>
              <a:effectLst/>
            </p:spPr>
            <p:txBody>
              <a:bodyPr/>
              <a:lstStyle/>
              <a:p>
                <a:r>
                  <a:rPr lang="en-US" sz="1600" b="1">
                    <a:solidFill>
                      <a:srgbClr val="074E98"/>
                    </a:solidFill>
                    <a:latin typeface="Arial" charset="0"/>
                    <a:cs typeface="Arial" charset="0"/>
                  </a:rPr>
                  <a:t>Figure 1-13</a:t>
                </a:r>
                <a:br>
                  <a:rPr lang="en-US" sz="1600" b="1">
                    <a:solidFill>
                      <a:srgbClr val="074E98"/>
                    </a:solidFill>
                    <a:latin typeface="Arial" charset="0"/>
                    <a:cs typeface="Arial" charset="0"/>
                  </a:rPr>
                </a:br>
                <a:r>
                  <a:rPr lang="en-US" sz="1600" b="1">
                    <a:solidFill>
                      <a:srgbClr val="074E98"/>
                    </a:solidFill>
                    <a:latin typeface="Arial" charset="0"/>
                    <a:cs typeface="Arial" charset="0"/>
                  </a:rPr>
                  <a:t>When an egg cell and sperm cell fuse, DNA from each parent is combined in the fertilized egg. The inherited DNA directs the eventual transformation of the fertilized egg into a person.</a:t>
                </a:r>
                <a:endParaRPr lang="en-US" sz="1600"/>
              </a:p>
            </p:txBody>
          </p:sp>
        </p:grpSp>
      </p:grpSp>
      <p:pic>
        <p:nvPicPr>
          <p:cNvPr id="31748" name="Picture 4" descr="Figure 1-13"/>
          <p:cNvPicPr>
            <a:picLocks noChangeAspect="1" noChangeArrowheads="1"/>
          </p:cNvPicPr>
          <p:nvPr/>
        </p:nvPicPr>
        <p:blipFill>
          <a:blip r:embed="rId2" cstate="print"/>
          <a:srcRect/>
          <a:stretch>
            <a:fillRect/>
          </a:stretch>
        </p:blipFill>
        <p:spPr bwMode="auto">
          <a:xfrm>
            <a:off x="0" y="0"/>
            <a:ext cx="9144000" cy="5638800"/>
          </a:xfrm>
          <a:prstGeom prst="rect">
            <a:avLst/>
          </a:prstGeom>
          <a:noFill/>
        </p:spPr>
      </p:pic>
    </p:spTree>
  </p:cSld>
  <p:clrMapOvr>
    <a:masterClrMapping/>
  </p:clrMapOvr>
</p:sld>
</file>

<file path=ppt/theme/theme1.xml><?xml version="1.0" encoding="utf-8"?>
<a:theme xmlns:a="http://schemas.openxmlformats.org/drawingml/2006/main" name="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Designs\Nature.pot</Template>
  <TotalTime>1557</TotalTime>
  <Words>1508</Words>
  <Application>Microsoft Office PowerPoint</Application>
  <PresentationFormat>On-screen Show (4:3)</PresentationFormat>
  <Paragraphs>160</Paragraphs>
  <Slides>16</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Calibri</vt:lpstr>
      <vt:lpstr>Times New Roman</vt:lpstr>
      <vt:lpstr>Wingdings</vt:lpstr>
      <vt:lpstr>Nature</vt:lpstr>
      <vt:lpstr>Clip</vt:lpstr>
      <vt:lpstr>Chapter 1:  The Scope of Biology</vt:lpstr>
      <vt:lpstr>1.1 Biology explores life from the global to the microscopic scale. </vt:lpstr>
      <vt:lpstr>  </vt:lpstr>
      <vt:lpstr>  </vt:lpstr>
      <vt:lpstr>PowerPoint Presentation</vt:lpstr>
      <vt:lpstr>  </vt:lpstr>
      <vt:lpstr>PowerPoint Presentation</vt:lpstr>
      <vt:lpstr>4.) Reproduction and Inheritance:</vt:lpstr>
      <vt:lpstr>PowerPoint Presentation</vt:lpstr>
      <vt:lpstr>  </vt:lpstr>
      <vt:lpstr>PowerPoint Presentation</vt:lpstr>
      <vt:lpstr>  </vt:lpstr>
      <vt:lpstr>               </vt:lpstr>
      <vt:lpstr>PowerPoint Presentation</vt:lpstr>
      <vt:lpstr>               </vt:lpstr>
      <vt:lpstr>               </vt:lpstr>
    </vt:vector>
  </TitlesOfParts>
  <Company>East Penn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The Scope of Biology</dc:title>
  <dc:creator>tracy dreher</dc:creator>
  <cp:lastModifiedBy>MIGUEZ, JULIO C</cp:lastModifiedBy>
  <cp:revision>11</cp:revision>
  <dcterms:created xsi:type="dcterms:W3CDTF">2004-08-26T20:24:38Z</dcterms:created>
  <dcterms:modified xsi:type="dcterms:W3CDTF">2021-08-27T15:22:04Z</dcterms:modified>
</cp:coreProperties>
</file>