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87" autoAdjust="0"/>
    <p:restoredTop sz="86421" autoAdjust="0"/>
  </p:normalViewPr>
  <p:slideViewPr>
    <p:cSldViewPr snapToGrid="0">
      <p:cViewPr varScale="1">
        <p:scale>
          <a:sx n="80" d="100"/>
          <a:sy n="80" d="100"/>
        </p:scale>
        <p:origin x="108" y="5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6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5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9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6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3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9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9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0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1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2055C-4FDF-4E00-B0CB-13C3D086C5C8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75AB4-B292-48EF-8F4B-4D43AEE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cPs_OdQOYU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22 The Atmosphere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56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24" y="479720"/>
            <a:ext cx="11364600" cy="56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90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38" y="169819"/>
            <a:ext cx="4895248" cy="62967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98292" y="6921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albedo </a:t>
            </a:r>
            <a:r>
              <a:rPr lang="en-US" dirty="0" smtClean="0"/>
              <a:t>the fraction of solar radiation that</a:t>
            </a:r>
          </a:p>
          <a:p>
            <a:r>
              <a:rPr lang="en-US" dirty="0" smtClean="0"/>
              <a:t>is reflected off the surface of an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5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079" y="230659"/>
            <a:ext cx="10499841" cy="5082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2109" y="5021645"/>
            <a:ext cx="4357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92526"/>
                </a:solidFill>
                <a:latin typeface="StoneSans-Semibold"/>
              </a:rPr>
              <a:t>gr</a:t>
            </a:r>
            <a:r>
              <a:rPr lang="en-US" b="1" i="0" u="none" strike="noStrike" baseline="0" dirty="0" smtClean="0">
                <a:solidFill>
                  <a:srgbClr val="292526"/>
                </a:solidFill>
                <a:latin typeface="StoneSans-Semibold"/>
              </a:rPr>
              <a:t>eenhouse effect 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the warming of the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surface and lower atmosphere of Earth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that occurs when carbon dioxide, water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vapor, and other gases in the air absorb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and reradiate infrared 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52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103" y="318100"/>
            <a:ext cx="6215025" cy="61074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37128" y="505926"/>
            <a:ext cx="495351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 smtClean="0">
                <a:solidFill>
                  <a:srgbClr val="008D47"/>
                </a:solidFill>
                <a:latin typeface="StoneSans-Bold"/>
              </a:rPr>
              <a:t>Latitude and Season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Latitude is the primary factor that affects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the amount of solar energy that reaches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any point on Earth’s surface. Because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Earth is a sphere, the sun’s rays do not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strike all areas at the same angle, as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shown in </a:t>
            </a:r>
            <a:r>
              <a:rPr lang="en-US" b="1" i="0" u="none" strike="noStrike" baseline="0" dirty="0" smtClean="0">
                <a:solidFill>
                  <a:srgbClr val="EE232A"/>
                </a:solidFill>
                <a:latin typeface="StoneSans-Bold"/>
              </a:rPr>
              <a:t>Figure 5. 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The rays of the sun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strike the ground near the equator at an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angle near 90º. At the poles, the sunlight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strikes the ground at a much smaller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angle. When sunlight hits Earth’s surface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at an angle smaller than 90º, the energy is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spread out over a larger area and is less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intense. Thus, the energy that reaches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the equator is more intense than the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energy that strikes the poles, so average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temperatures are higher near the equator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than near the poles.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69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54" y="359289"/>
            <a:ext cx="4684867" cy="62269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8562" y="184748"/>
            <a:ext cx="719987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u="none" strike="noStrike" baseline="0" dirty="0" smtClean="0">
                <a:solidFill>
                  <a:srgbClr val="0072BC"/>
                </a:solidFill>
                <a:latin typeface="StoneSans-Bold"/>
              </a:rPr>
              <a:t>Conduction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The molecules in a substance move faster as they become heated.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These fast-moving molecules cause other molecules to move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faster. Collisions between the particles result in the transfer of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energy, which warms the substance. The transfer of energy as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heat from one substance to another by direct contact is called</a:t>
            </a:r>
          </a:p>
          <a:p>
            <a:r>
              <a:rPr lang="en-US" b="1" i="0" u="none" strike="noStrike" baseline="0" dirty="0" smtClean="0">
                <a:solidFill>
                  <a:srgbClr val="292526"/>
                </a:solidFill>
                <a:latin typeface="StoneSans-Semibold"/>
              </a:rPr>
              <a:t>conduction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. Solid substances, in which the molecules are close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together, make relatively good conductors. Because the </a:t>
            </a:r>
            <a:r>
              <a:rPr lang="en-US" b="0" i="0" u="none" strike="noStrike" baseline="0" dirty="0" err="1" smtClean="0">
                <a:solidFill>
                  <a:srgbClr val="292526"/>
                </a:solidFill>
                <a:latin typeface="NewAster"/>
              </a:rPr>
              <a:t>mol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 </a:t>
            </a:r>
            <a:r>
              <a:rPr lang="en-US" b="0" i="0" u="none" strike="noStrike" baseline="0" dirty="0" err="1" smtClean="0">
                <a:solidFill>
                  <a:srgbClr val="292526"/>
                </a:solidFill>
                <a:latin typeface="NewAster"/>
              </a:rPr>
              <a:t>ecules</a:t>
            </a:r>
            <a:endParaRPr lang="en-US" b="0" i="0" u="none" strike="noStrike" baseline="0" dirty="0" smtClean="0">
              <a:solidFill>
                <a:srgbClr val="292526"/>
              </a:solidFill>
              <a:latin typeface="NewAster"/>
            </a:endParaRP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of air are far apart, air is a poor conductor. Thus, conduction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heats only the lowest few centimeters of the atmosphere, where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air comes into direct contact with the warmed surface of Earth.</a:t>
            </a:r>
          </a:p>
          <a:p>
            <a:r>
              <a:rPr lang="en-US" sz="3200" b="1" i="0" u="none" strike="noStrike" baseline="0" dirty="0" smtClean="0">
                <a:solidFill>
                  <a:srgbClr val="0072BC"/>
                </a:solidFill>
                <a:latin typeface="StoneSans-Bold"/>
              </a:rPr>
              <a:t>Convection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The heating of the lower atmosphere is primarily the result of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the distribution of heat through the troposphere by convection.</a:t>
            </a:r>
          </a:p>
          <a:p>
            <a:r>
              <a:rPr lang="en-US" b="1" i="0" u="none" strike="noStrike" baseline="0" dirty="0" smtClean="0">
                <a:solidFill>
                  <a:srgbClr val="292526"/>
                </a:solidFill>
                <a:latin typeface="StoneSans-Semibold"/>
              </a:rPr>
              <a:t>Convection 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is the process by which air, or other matter, rises or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sinks because of differences in temperature. Convection occurs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when gases or liquids are heated unevenly. As air is heated by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radiation or conduction, it becomes less dense and is pushed up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by nearby cooler air. In turn, this cooler air becomes warmer, and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NewAster"/>
              </a:rPr>
              <a:t>the cycle repeats, as shown in </a:t>
            </a:r>
            <a:r>
              <a:rPr lang="en-US" b="1" i="0" u="none" strike="noStrike" baseline="0" dirty="0" smtClean="0">
                <a:solidFill>
                  <a:srgbClr val="EE232A"/>
                </a:solidFill>
                <a:latin typeface="StoneSans-Bold"/>
              </a:rPr>
              <a:t>Figure 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14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Atmospheric Circulation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11664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1128" y="464675"/>
            <a:ext cx="8808321" cy="5712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9288" y="1995270"/>
            <a:ext cx="4758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292526"/>
                </a:solidFill>
                <a:latin typeface="StoneSans-Semibold"/>
              </a:rPr>
              <a:t>Coriolis effect 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the curving of the path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of a moving object from an otherwise</a:t>
            </a:r>
          </a:p>
          <a:p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straight path due to Earth’s rotation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04205" y="3483232"/>
            <a:ext cx="3273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smtClean="0">
                <a:hlinkClick r:id="rId3"/>
              </a:rPr>
              <a:t>youtu.be/mcPs_OdQOYU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878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031" y="288324"/>
            <a:ext cx="10021726" cy="58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76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065" y="838496"/>
            <a:ext cx="10515600" cy="43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33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29" y="184241"/>
            <a:ext cx="11560466" cy="59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07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i="0" u="none" strike="noStrike" baseline="0" dirty="0" smtClean="0">
                <a:solidFill>
                  <a:srgbClr val="EE232A"/>
                </a:solidFill>
                <a:latin typeface="EuropeanPi-Three"/>
              </a:rPr>
              <a:t> </a:t>
            </a:r>
            <a:r>
              <a:rPr lang="en-US" b="1" i="0" u="none" strike="noStrike" baseline="0" dirty="0" smtClean="0">
                <a:solidFill>
                  <a:srgbClr val="292526"/>
                </a:solidFill>
                <a:latin typeface="StoneSans-Semibold"/>
              </a:rPr>
              <a:t>Describe 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the composition of Earth’s atmosphere.</a:t>
            </a:r>
          </a:p>
          <a:p>
            <a:r>
              <a:rPr lang="en-US" sz="2400" b="0" i="0" u="none" strike="noStrike" baseline="0" dirty="0" smtClean="0">
                <a:solidFill>
                  <a:srgbClr val="EE232A"/>
                </a:solidFill>
                <a:latin typeface="EuropeanPi-Three"/>
              </a:rPr>
              <a:t> </a:t>
            </a:r>
            <a:r>
              <a:rPr lang="en-US" b="1" i="0" u="none" strike="noStrike" baseline="0" dirty="0" smtClean="0">
                <a:solidFill>
                  <a:srgbClr val="292526"/>
                </a:solidFill>
                <a:latin typeface="StoneSans-Semibold"/>
              </a:rPr>
              <a:t>Explain 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how two types of barometers work.</a:t>
            </a:r>
          </a:p>
          <a:p>
            <a:r>
              <a:rPr lang="en-US" sz="2400" b="0" i="0" u="none" strike="noStrike" baseline="0" dirty="0" smtClean="0">
                <a:solidFill>
                  <a:srgbClr val="EE232A"/>
                </a:solidFill>
                <a:latin typeface="EuropeanPi-Three"/>
              </a:rPr>
              <a:t> </a:t>
            </a:r>
            <a:r>
              <a:rPr lang="en-US" b="1" i="0" u="none" strike="noStrike" baseline="0" dirty="0" smtClean="0">
                <a:solidFill>
                  <a:srgbClr val="292526"/>
                </a:solidFill>
                <a:latin typeface="StoneSans-Semibold"/>
              </a:rPr>
              <a:t>Identify 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the layers of the atmosphere.</a:t>
            </a:r>
          </a:p>
          <a:p>
            <a:r>
              <a:rPr lang="en-US" sz="2400" b="0" i="0" u="none" strike="noStrike" baseline="0" dirty="0" smtClean="0">
                <a:solidFill>
                  <a:srgbClr val="EE232A"/>
                </a:solidFill>
                <a:latin typeface="EuropeanPi-Three"/>
              </a:rPr>
              <a:t> </a:t>
            </a:r>
            <a:r>
              <a:rPr lang="en-US" b="1" i="0" u="none" strike="noStrike" baseline="0" dirty="0" smtClean="0">
                <a:solidFill>
                  <a:srgbClr val="292526"/>
                </a:solidFill>
                <a:latin typeface="StoneSans-Semibold"/>
              </a:rPr>
              <a:t>Identify </a:t>
            </a:r>
            <a:r>
              <a:rPr lang="en-US" b="0" i="0" u="none" strike="noStrike" baseline="0" dirty="0" smtClean="0">
                <a:solidFill>
                  <a:srgbClr val="292526"/>
                </a:solidFill>
                <a:latin typeface="StoneSans"/>
              </a:rPr>
              <a:t>two effects of air pollution.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12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205" y="201835"/>
            <a:ext cx="11780108" cy="6441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4831" y="2463114"/>
            <a:ext cx="2042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Nitrogen compounds</a:t>
            </a:r>
          </a:p>
          <a:p>
            <a:r>
              <a:rPr lang="en-US" sz="1600" dirty="0" smtClean="0"/>
              <a:t>in plants are consumed</a:t>
            </a:r>
          </a:p>
          <a:p>
            <a:r>
              <a:rPr lang="en-US" sz="1600" dirty="0" smtClean="0"/>
              <a:t>by animals.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5107459" y="260007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Decay and processes</a:t>
            </a:r>
          </a:p>
          <a:p>
            <a:r>
              <a:rPr lang="en-US" sz="1600" dirty="0" smtClean="0"/>
              <a:t>in the soil return N2</a:t>
            </a:r>
          </a:p>
          <a:p>
            <a:r>
              <a:rPr lang="en-US" sz="1600" dirty="0" smtClean="0"/>
              <a:t>to the atmosphere.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540476" y="4408956"/>
            <a:ext cx="2463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Nitrogen-fixing bacteria</a:t>
            </a:r>
          </a:p>
          <a:p>
            <a:r>
              <a:rPr lang="en-US" dirty="0" smtClean="0"/>
              <a:t>in soil change N2 into</a:t>
            </a:r>
          </a:p>
          <a:p>
            <a:r>
              <a:rPr lang="en-US" dirty="0" smtClean="0"/>
              <a:t>nitrogen compounds.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08606" y="4578233"/>
            <a:ext cx="2792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Nitrogen compounds return</a:t>
            </a:r>
          </a:p>
          <a:p>
            <a:r>
              <a:rPr lang="en-US" sz="1600" dirty="0" smtClean="0"/>
              <a:t>to the soil in wastes.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8757123" y="51016"/>
            <a:ext cx="864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0.1%</a:t>
            </a:r>
          </a:p>
          <a:p>
            <a:r>
              <a:rPr lang="en-US" sz="1200" b="1" dirty="0" smtClean="0"/>
              <a:t>Other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7982465" y="1680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0.9%</a:t>
            </a:r>
          </a:p>
          <a:p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Argon (</a:t>
            </a:r>
            <a:r>
              <a:rPr lang="en-US" sz="900" b="1" i="0" u="none" strike="noStrike" baseline="0" dirty="0" err="1" smtClean="0">
                <a:solidFill>
                  <a:srgbClr val="292526"/>
                </a:solidFill>
                <a:latin typeface="Frutiger-Bold"/>
              </a:rPr>
              <a:t>Ar</a:t>
            </a:r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982465" y="1119782"/>
            <a:ext cx="6498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21%</a:t>
            </a:r>
          </a:p>
          <a:p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Oxygen</a:t>
            </a:r>
          </a:p>
          <a:p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(O</a:t>
            </a:r>
            <a:r>
              <a:rPr lang="en-US" sz="700" b="1" i="0" u="none" strike="noStrike" baseline="0" dirty="0" smtClean="0">
                <a:solidFill>
                  <a:srgbClr val="292526"/>
                </a:solidFill>
                <a:latin typeface="Frutiger-Bold"/>
              </a:rPr>
              <a:t>2</a:t>
            </a:r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998939" y="2491456"/>
            <a:ext cx="1027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78%</a:t>
            </a:r>
          </a:p>
          <a:p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Nitrogen (N</a:t>
            </a:r>
            <a:r>
              <a:rPr lang="en-US" sz="700" b="1" i="0" u="none" strike="noStrike" baseline="0" dirty="0" smtClean="0">
                <a:solidFill>
                  <a:srgbClr val="292526"/>
                </a:solidFill>
                <a:latin typeface="Frutiger-Bold"/>
              </a:rPr>
              <a:t>2</a:t>
            </a:r>
            <a:r>
              <a:rPr lang="en-US" sz="900" b="1" i="0" u="none" strike="noStrike" baseline="0" dirty="0" smtClean="0">
                <a:solidFill>
                  <a:srgbClr val="292526"/>
                </a:solidFill>
                <a:latin typeface="Frutiger-Bold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78%</a:t>
            </a:r>
          </a:p>
          <a:p>
            <a:r>
              <a:rPr lang="en-US" dirty="0" smtClean="0"/>
              <a:t>Nitrogen (N2)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1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171" y="667265"/>
            <a:ext cx="6728973" cy="5288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4886" y="840259"/>
            <a:ext cx="3492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Oxygen in the Atmosphere</a:t>
            </a:r>
          </a:p>
          <a:p>
            <a:endParaRPr lang="en-US" dirty="0"/>
          </a:p>
          <a:p>
            <a:r>
              <a:rPr lang="en-US" dirty="0" smtClean="0"/>
              <a:t>Water Vapor in the Atmosphere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98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718" y="474619"/>
            <a:ext cx="4443077" cy="6263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0054" y="420130"/>
            <a:ext cx="5577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Ozone in the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Particulates in the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4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828" y="395750"/>
            <a:ext cx="11210864" cy="57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4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92" y="753280"/>
            <a:ext cx="11484500" cy="54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0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31" y="120391"/>
            <a:ext cx="8624345" cy="6338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9816" y="1202724"/>
            <a:ext cx="295738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troposphere </a:t>
            </a:r>
            <a:r>
              <a:rPr lang="en-US" sz="1200" dirty="0"/>
              <a:t>the lowest layer of the</a:t>
            </a:r>
          </a:p>
          <a:p>
            <a:r>
              <a:rPr lang="en-US" sz="1200" dirty="0"/>
              <a:t>atmosphere, in which temperature drops</a:t>
            </a:r>
          </a:p>
          <a:p>
            <a:r>
              <a:rPr lang="en-US" sz="1200" dirty="0"/>
              <a:t>at a constant rate as altitude increases;</a:t>
            </a:r>
          </a:p>
          <a:p>
            <a:r>
              <a:rPr lang="en-US" sz="1200" dirty="0"/>
              <a:t>the part of the atmosphere where</a:t>
            </a:r>
          </a:p>
          <a:p>
            <a:r>
              <a:rPr lang="en-US" sz="1200" dirty="0"/>
              <a:t>weather conditions </a:t>
            </a:r>
            <a:r>
              <a:rPr lang="en-US" sz="1200" dirty="0" smtClean="0"/>
              <a:t>exist</a:t>
            </a:r>
            <a:endParaRPr lang="en-US" sz="1200" b="1" dirty="0" smtClean="0"/>
          </a:p>
          <a:p>
            <a:r>
              <a:rPr lang="en-US" sz="1200" b="1" dirty="0" smtClean="0"/>
              <a:t>stratosphere </a:t>
            </a:r>
            <a:r>
              <a:rPr lang="en-US" sz="1200" dirty="0"/>
              <a:t>the layer of the</a:t>
            </a:r>
          </a:p>
          <a:p>
            <a:r>
              <a:rPr lang="en-US" sz="1200" dirty="0"/>
              <a:t>atmosphere that lies between the</a:t>
            </a:r>
          </a:p>
          <a:p>
            <a:r>
              <a:rPr lang="en-US" sz="1200" dirty="0"/>
              <a:t>troposphere and the mesosphere and in</a:t>
            </a:r>
          </a:p>
          <a:p>
            <a:r>
              <a:rPr lang="en-US" sz="1200" dirty="0"/>
              <a:t>which temperature increases as altitude</a:t>
            </a:r>
          </a:p>
          <a:p>
            <a:r>
              <a:rPr lang="en-US" sz="1200" dirty="0"/>
              <a:t>increases; contains the ozone layer</a:t>
            </a:r>
          </a:p>
          <a:p>
            <a:r>
              <a:rPr lang="en-US" sz="1200" b="1" dirty="0"/>
              <a:t>mesosphere </a:t>
            </a:r>
            <a:r>
              <a:rPr lang="en-US" sz="1200" dirty="0"/>
              <a:t>the coldest layer of the</a:t>
            </a:r>
          </a:p>
          <a:p>
            <a:r>
              <a:rPr lang="en-US" sz="1200" dirty="0"/>
              <a:t>atmosphere, between the stratosphere</a:t>
            </a:r>
          </a:p>
          <a:p>
            <a:r>
              <a:rPr lang="en-US" sz="1200" dirty="0"/>
              <a:t>and the thermosphere, in which</a:t>
            </a:r>
          </a:p>
          <a:p>
            <a:r>
              <a:rPr lang="en-US" sz="1200" dirty="0"/>
              <a:t>temperature decreases as altitude</a:t>
            </a:r>
          </a:p>
          <a:p>
            <a:r>
              <a:rPr lang="en-US" sz="1200" dirty="0"/>
              <a:t>increases</a:t>
            </a:r>
          </a:p>
          <a:p>
            <a:r>
              <a:rPr lang="en-US" sz="1200" b="1" dirty="0"/>
              <a:t>thermosphere </a:t>
            </a:r>
            <a:r>
              <a:rPr lang="en-US" sz="1200" dirty="0"/>
              <a:t>the uppermost layer of</a:t>
            </a:r>
          </a:p>
          <a:p>
            <a:r>
              <a:rPr lang="en-US" sz="1200" dirty="0"/>
              <a:t>the atmosphere, in which temperature</a:t>
            </a:r>
          </a:p>
          <a:p>
            <a:r>
              <a:rPr lang="en-US" sz="1200" dirty="0"/>
              <a:t>increases as altitude increases; includes</a:t>
            </a:r>
          </a:p>
          <a:p>
            <a:r>
              <a:rPr lang="en-US" sz="1200" dirty="0"/>
              <a:t>the ionosphere</a:t>
            </a:r>
          </a:p>
        </p:txBody>
      </p:sp>
    </p:spTree>
    <p:extLst>
      <p:ext uri="{BB962C8B-B14F-4D97-AF65-F5344CB8AC3E}">
        <p14:creationId xmlns:p14="http://schemas.microsoft.com/office/powerpoint/2010/main" val="216534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Solar Energy and the Atmosphere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33349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649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EuropeanPi-Three</vt:lpstr>
      <vt:lpstr>Frutiger-Bold</vt:lpstr>
      <vt:lpstr>NewAster</vt:lpstr>
      <vt:lpstr>StoneSans</vt:lpstr>
      <vt:lpstr>StoneSans-Bold</vt:lpstr>
      <vt:lpstr>StoneSans-Semibold</vt:lpstr>
      <vt:lpstr>Office Theme</vt:lpstr>
      <vt:lpstr>Chapter 22 The Atmosphere</vt:lpstr>
      <vt:lpstr>Section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3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22 The Atmosphere</dc:title>
  <dc:creator>Julio Miguez</dc:creator>
  <cp:lastModifiedBy>Julio Miguez</cp:lastModifiedBy>
  <cp:revision>8</cp:revision>
  <dcterms:created xsi:type="dcterms:W3CDTF">2020-03-31T02:17:12Z</dcterms:created>
  <dcterms:modified xsi:type="dcterms:W3CDTF">2020-03-31T03:07:45Z</dcterms:modified>
</cp:coreProperties>
</file>