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3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g1BX+ISfXO5U8G9MYpeUxomRP/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3"/>
          <p:cNvSpPr txBox="1">
            <a:spLocks noGrp="1"/>
          </p:cNvSpPr>
          <p:nvPr>
            <p:ph type="ctrTitle"/>
          </p:nvPr>
        </p:nvSpPr>
        <p:spPr>
          <a:xfrm>
            <a:off x="685800" y="1828800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3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43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0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p43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4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0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43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4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4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4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4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44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08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5" name="Google Shape;125;p4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4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5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marL="914400" lvl="1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2pPr>
            <a:lvl3pPr marL="1371600" lvl="2" indent="-320039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3pPr>
            <a:lvl4pPr marL="1828800" lvl="3" indent="-30480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4pPr>
            <a:lvl5pPr marL="2286000" lvl="4" indent="-304800" algn="l">
              <a:spcBef>
                <a:spcPts val="400"/>
              </a:spcBef>
              <a:spcAft>
                <a:spcPts val="0"/>
              </a:spcAft>
              <a:buSzPts val="1200"/>
              <a:buChar char="■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35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8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8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3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9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4pPr>
            <a:lvl5pPr marL="2286000" lvl="4" indent="-297179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3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0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Google Shape;100;p40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1" name="Google Shape;101;p4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4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4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4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2"/>
          <p:cNvGrpSpPr/>
          <p:nvPr/>
        </p:nvGrpSpPr>
        <p:grpSpPr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1" name="Google Shape;11;p32"/>
            <p:cNvSpPr/>
            <p:nvPr/>
          </p:nvSpPr>
          <p:spPr>
            <a:xfrm>
              <a:off x="0" y="2208"/>
              <a:ext cx="2515" cy="1970"/>
            </a:xfrm>
            <a:custGeom>
              <a:avLst/>
              <a:gdLst/>
              <a:ahLst/>
              <a:cxnLst/>
              <a:rect l="l" t="t" r="r" b="b"/>
              <a:pathLst>
                <a:path w="2515" h="1970" extrusionOk="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Google Shape;12;p32"/>
            <p:cNvSpPr/>
            <p:nvPr/>
          </p:nvSpPr>
          <p:spPr>
            <a:xfrm>
              <a:off x="0" y="2496"/>
              <a:ext cx="2112" cy="1604"/>
            </a:xfrm>
            <a:custGeom>
              <a:avLst/>
              <a:gdLst/>
              <a:ahLst/>
              <a:cxnLst/>
              <a:rect l="l" t="t" r="r" b="b"/>
              <a:pathLst>
                <a:path w="2123" h="1696" extrusionOk="0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Google Shape;13;p32"/>
            <p:cNvSpPr/>
            <p:nvPr/>
          </p:nvSpPr>
          <p:spPr>
            <a:xfrm>
              <a:off x="2092" y="3233"/>
              <a:ext cx="3668" cy="943"/>
            </a:xfrm>
            <a:custGeom>
              <a:avLst/>
              <a:gdLst/>
              <a:ahLst/>
              <a:cxnLst/>
              <a:rect l="l" t="t" r="r" b="b"/>
              <a:pathLst>
                <a:path w="3668" h="943" extrusionOk="0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Google Shape;14;p32"/>
            <p:cNvSpPr/>
            <p:nvPr/>
          </p:nvSpPr>
          <p:spPr>
            <a:xfrm>
              <a:off x="0" y="524"/>
              <a:ext cx="973" cy="1195"/>
            </a:xfrm>
            <a:custGeom>
              <a:avLst/>
              <a:gdLst/>
              <a:ahLst/>
              <a:cxnLst/>
              <a:rect l="l" t="t" r="r" b="b"/>
              <a:pathLst>
                <a:path w="969" h="1192" extrusionOk="0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Google Shape;15;p32"/>
            <p:cNvSpPr/>
            <p:nvPr/>
          </p:nvSpPr>
          <p:spPr>
            <a:xfrm>
              <a:off x="3188" y="1"/>
              <a:ext cx="2570" cy="2266"/>
            </a:xfrm>
            <a:custGeom>
              <a:avLst/>
              <a:gdLst/>
              <a:ahLst/>
              <a:cxnLst/>
              <a:rect l="l" t="t" r="r" b="b"/>
              <a:pathLst>
                <a:path w="2570" h="2266" extrusionOk="0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Google Shape;16;p32"/>
            <p:cNvSpPr/>
            <p:nvPr/>
          </p:nvSpPr>
          <p:spPr>
            <a:xfrm>
              <a:off x="3525" y="1"/>
              <a:ext cx="2185" cy="1508"/>
            </a:xfrm>
            <a:custGeom>
              <a:avLst/>
              <a:gdLst/>
              <a:ahLst/>
              <a:cxnLst/>
              <a:rect l="l" t="t" r="r" b="b"/>
              <a:pathLst>
                <a:path w="2176" h="1505" extrusionOk="0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" name="Google Shape;17;p32"/>
            <p:cNvSpPr/>
            <p:nvPr/>
          </p:nvSpPr>
          <p:spPr>
            <a:xfrm>
              <a:off x="0" y="649"/>
              <a:ext cx="816" cy="806"/>
            </a:xfrm>
            <a:custGeom>
              <a:avLst/>
              <a:gdLst/>
              <a:ahLst/>
              <a:cxnLst/>
              <a:rect l="l" t="t" r="r" b="b"/>
              <a:pathLst>
                <a:path w="813" h="804" extrusionOk="0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Google Shape;18;p32"/>
            <p:cNvSpPr/>
            <p:nvPr/>
          </p:nvSpPr>
          <p:spPr>
            <a:xfrm>
              <a:off x="0" y="1545"/>
              <a:ext cx="762" cy="107"/>
            </a:xfrm>
            <a:custGeom>
              <a:avLst/>
              <a:gdLst/>
              <a:ahLst/>
              <a:cxnLst/>
              <a:rect l="l" t="t" r="r" b="b"/>
              <a:pathLst>
                <a:path w="759" h="107" extrusionOk="0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Google Shape;19;p32"/>
            <p:cNvSpPr/>
            <p:nvPr/>
          </p:nvSpPr>
          <p:spPr>
            <a:xfrm>
              <a:off x="2314" y="3431"/>
              <a:ext cx="3182" cy="745"/>
            </a:xfrm>
            <a:custGeom>
              <a:avLst/>
              <a:gdLst/>
              <a:ahLst/>
              <a:cxnLst/>
              <a:rect l="l" t="t" r="r" b="b"/>
              <a:pathLst>
                <a:path w="3169" h="743" extrusionOk="0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" name="Google Shape;20;p32"/>
            <p:cNvSpPr txBox="1"/>
            <p:nvPr/>
          </p:nvSpPr>
          <p:spPr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" name="Google Shape;21;p32"/>
            <p:cNvSpPr txBox="1"/>
            <p:nvPr/>
          </p:nvSpPr>
          <p:spPr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Google Shape;22;p32"/>
            <p:cNvSpPr/>
            <p:nvPr/>
          </p:nvSpPr>
          <p:spPr>
            <a:xfrm>
              <a:off x="0" y="4032"/>
              <a:ext cx="5760" cy="288"/>
            </a:xfrm>
            <a:custGeom>
              <a:avLst/>
              <a:gdLst/>
              <a:ahLst/>
              <a:cxnLst/>
              <a:rect l="l" t="t" r="r" b="b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0290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" name="Google Shape;23;p32"/>
            <p:cNvSpPr/>
            <p:nvPr/>
          </p:nvSpPr>
          <p:spPr>
            <a:xfrm>
              <a:off x="0" y="4032"/>
              <a:ext cx="5760" cy="336"/>
            </a:xfrm>
            <a:custGeom>
              <a:avLst/>
              <a:gdLst/>
              <a:ahLst/>
              <a:cxnLst/>
              <a:rect l="l" t="t" r="r" b="b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0290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" name="Google Shape;24;p32"/>
            <p:cNvSpPr/>
            <p:nvPr/>
          </p:nvSpPr>
          <p:spPr>
            <a:xfrm>
              <a:off x="0" y="0"/>
              <a:ext cx="5760" cy="288"/>
            </a:xfrm>
            <a:custGeom>
              <a:avLst/>
              <a:gdLst/>
              <a:ahLst/>
              <a:cxnLst/>
              <a:rect l="l" t="t" r="r" b="b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rgbClr val="004800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" name="Google Shape;25;p32"/>
            <p:cNvSpPr/>
            <p:nvPr/>
          </p:nvSpPr>
          <p:spPr>
            <a:xfrm>
              <a:off x="509" y="229"/>
              <a:ext cx="3188" cy="2024"/>
            </a:xfrm>
            <a:custGeom>
              <a:avLst/>
              <a:gdLst/>
              <a:ahLst/>
              <a:cxnLst/>
              <a:rect l="l" t="t" r="r" b="b"/>
              <a:pathLst>
                <a:path w="3188" h="2024" extrusionOk="0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" name="Google Shape;26;p32"/>
            <p:cNvSpPr/>
            <p:nvPr/>
          </p:nvSpPr>
          <p:spPr>
            <a:xfrm>
              <a:off x="1344" y="293"/>
              <a:ext cx="2144" cy="1787"/>
            </a:xfrm>
            <a:custGeom>
              <a:avLst/>
              <a:gdLst/>
              <a:ahLst/>
              <a:cxnLst/>
              <a:rect l="l" t="t" r="r" b="b"/>
              <a:pathLst>
                <a:path w="2144" h="1787" extrusionOk="0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Google Shape;27;p32"/>
            <p:cNvSpPr/>
            <p:nvPr/>
          </p:nvSpPr>
          <p:spPr>
            <a:xfrm>
              <a:off x="2932" y="1728"/>
              <a:ext cx="2828" cy="2366"/>
            </a:xfrm>
            <a:custGeom>
              <a:avLst/>
              <a:gdLst/>
              <a:ahLst/>
              <a:cxnLst/>
              <a:rect l="l" t="t" r="r" b="b"/>
              <a:pathLst>
                <a:path w="2828" h="2366" extrusionOk="0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Google Shape;28;p32"/>
            <p:cNvSpPr/>
            <p:nvPr/>
          </p:nvSpPr>
          <p:spPr>
            <a:xfrm>
              <a:off x="3160" y="1860"/>
              <a:ext cx="2162" cy="1934"/>
            </a:xfrm>
            <a:custGeom>
              <a:avLst/>
              <a:gdLst/>
              <a:ahLst/>
              <a:cxnLst/>
              <a:rect l="l" t="t" r="r" b="b"/>
              <a:pathLst>
                <a:path w="2153" h="1930" extrusionOk="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9" name="Google Shape;29;p3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3528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0039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048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Google Shape;32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00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34"/>
          <p:cNvGrpSpPr/>
          <p:nvPr/>
        </p:nvGrpSpPr>
        <p:grpSpPr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2" name="Google Shape;42;p34"/>
            <p:cNvSpPr/>
            <p:nvPr/>
          </p:nvSpPr>
          <p:spPr>
            <a:xfrm>
              <a:off x="0" y="2208"/>
              <a:ext cx="2515" cy="1970"/>
            </a:xfrm>
            <a:custGeom>
              <a:avLst/>
              <a:gdLst/>
              <a:ahLst/>
              <a:cxnLst/>
              <a:rect l="l" t="t" r="r" b="b"/>
              <a:pathLst>
                <a:path w="2515" h="1970" extrusionOk="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" name="Google Shape;43;p34"/>
            <p:cNvSpPr/>
            <p:nvPr/>
          </p:nvSpPr>
          <p:spPr>
            <a:xfrm>
              <a:off x="0" y="2496"/>
              <a:ext cx="2112" cy="1604"/>
            </a:xfrm>
            <a:custGeom>
              <a:avLst/>
              <a:gdLst/>
              <a:ahLst/>
              <a:cxnLst/>
              <a:rect l="l" t="t" r="r" b="b"/>
              <a:pathLst>
                <a:path w="2123" h="1696" extrusionOk="0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" name="Google Shape;44;p34"/>
            <p:cNvSpPr/>
            <p:nvPr/>
          </p:nvSpPr>
          <p:spPr>
            <a:xfrm>
              <a:off x="2092" y="3233"/>
              <a:ext cx="3668" cy="943"/>
            </a:xfrm>
            <a:custGeom>
              <a:avLst/>
              <a:gdLst/>
              <a:ahLst/>
              <a:cxnLst/>
              <a:rect l="l" t="t" r="r" b="b"/>
              <a:pathLst>
                <a:path w="3668" h="943" extrusionOk="0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5" name="Google Shape;45;p34"/>
            <p:cNvSpPr/>
            <p:nvPr/>
          </p:nvSpPr>
          <p:spPr>
            <a:xfrm>
              <a:off x="0" y="524"/>
              <a:ext cx="973" cy="1195"/>
            </a:xfrm>
            <a:custGeom>
              <a:avLst/>
              <a:gdLst/>
              <a:ahLst/>
              <a:cxnLst/>
              <a:rect l="l" t="t" r="r" b="b"/>
              <a:pathLst>
                <a:path w="969" h="1192" extrusionOk="0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" name="Google Shape;46;p34"/>
            <p:cNvSpPr/>
            <p:nvPr/>
          </p:nvSpPr>
          <p:spPr>
            <a:xfrm>
              <a:off x="3188" y="1"/>
              <a:ext cx="2570" cy="2266"/>
            </a:xfrm>
            <a:custGeom>
              <a:avLst/>
              <a:gdLst/>
              <a:ahLst/>
              <a:cxnLst/>
              <a:rect l="l" t="t" r="r" b="b"/>
              <a:pathLst>
                <a:path w="2570" h="2266" extrusionOk="0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" name="Google Shape;47;p34"/>
            <p:cNvSpPr/>
            <p:nvPr/>
          </p:nvSpPr>
          <p:spPr>
            <a:xfrm>
              <a:off x="3525" y="1"/>
              <a:ext cx="2185" cy="1508"/>
            </a:xfrm>
            <a:custGeom>
              <a:avLst/>
              <a:gdLst/>
              <a:ahLst/>
              <a:cxnLst/>
              <a:rect l="l" t="t" r="r" b="b"/>
              <a:pathLst>
                <a:path w="2176" h="1505" extrusionOk="0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" name="Google Shape;48;p34"/>
            <p:cNvSpPr/>
            <p:nvPr/>
          </p:nvSpPr>
          <p:spPr>
            <a:xfrm>
              <a:off x="0" y="649"/>
              <a:ext cx="816" cy="806"/>
            </a:xfrm>
            <a:custGeom>
              <a:avLst/>
              <a:gdLst/>
              <a:ahLst/>
              <a:cxnLst/>
              <a:rect l="l" t="t" r="r" b="b"/>
              <a:pathLst>
                <a:path w="813" h="804" extrusionOk="0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" name="Google Shape;49;p34"/>
            <p:cNvSpPr/>
            <p:nvPr/>
          </p:nvSpPr>
          <p:spPr>
            <a:xfrm>
              <a:off x="0" y="1545"/>
              <a:ext cx="762" cy="107"/>
            </a:xfrm>
            <a:custGeom>
              <a:avLst/>
              <a:gdLst/>
              <a:ahLst/>
              <a:cxnLst/>
              <a:rect l="l" t="t" r="r" b="b"/>
              <a:pathLst>
                <a:path w="759" h="107" extrusionOk="0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" name="Google Shape;50;p34"/>
            <p:cNvSpPr/>
            <p:nvPr/>
          </p:nvSpPr>
          <p:spPr>
            <a:xfrm>
              <a:off x="2314" y="3431"/>
              <a:ext cx="3182" cy="745"/>
            </a:xfrm>
            <a:custGeom>
              <a:avLst/>
              <a:gdLst/>
              <a:ahLst/>
              <a:cxnLst/>
              <a:rect l="l" t="t" r="r" b="b"/>
              <a:pathLst>
                <a:path w="3169" h="743" extrusionOk="0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" name="Google Shape;51;p34"/>
            <p:cNvSpPr txBox="1"/>
            <p:nvPr/>
          </p:nvSpPr>
          <p:spPr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" name="Google Shape;52;p34"/>
            <p:cNvSpPr txBox="1"/>
            <p:nvPr/>
          </p:nvSpPr>
          <p:spPr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" name="Google Shape;53;p34"/>
            <p:cNvSpPr/>
            <p:nvPr/>
          </p:nvSpPr>
          <p:spPr>
            <a:xfrm>
              <a:off x="0" y="4032"/>
              <a:ext cx="5760" cy="288"/>
            </a:xfrm>
            <a:custGeom>
              <a:avLst/>
              <a:gdLst/>
              <a:ahLst/>
              <a:cxnLst/>
              <a:rect l="l" t="t" r="r" b="b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0290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" name="Google Shape;54;p34"/>
            <p:cNvSpPr/>
            <p:nvPr/>
          </p:nvSpPr>
          <p:spPr>
            <a:xfrm>
              <a:off x="0" y="4032"/>
              <a:ext cx="5760" cy="336"/>
            </a:xfrm>
            <a:custGeom>
              <a:avLst/>
              <a:gdLst/>
              <a:ahLst/>
              <a:cxnLst/>
              <a:rect l="l" t="t" r="r" b="b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00290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" name="Google Shape;55;p34"/>
            <p:cNvSpPr/>
            <p:nvPr/>
          </p:nvSpPr>
          <p:spPr>
            <a:xfrm>
              <a:off x="0" y="0"/>
              <a:ext cx="5760" cy="288"/>
            </a:xfrm>
            <a:custGeom>
              <a:avLst/>
              <a:gdLst/>
              <a:ahLst/>
              <a:cxnLst/>
              <a:rect l="l" t="t" r="r" b="b"/>
              <a:pathLst>
                <a:path w="5740" h="288" extrusionOk="0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>
              <a:gsLst>
                <a:gs pos="0">
                  <a:srgbClr val="004800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" name="Google Shape;56;p34"/>
            <p:cNvSpPr/>
            <p:nvPr/>
          </p:nvSpPr>
          <p:spPr>
            <a:xfrm>
              <a:off x="509" y="229"/>
              <a:ext cx="3188" cy="2024"/>
            </a:xfrm>
            <a:custGeom>
              <a:avLst/>
              <a:gdLst/>
              <a:ahLst/>
              <a:cxnLst/>
              <a:rect l="l" t="t" r="r" b="b"/>
              <a:pathLst>
                <a:path w="3188" h="2024" extrusionOk="0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" name="Google Shape;57;p34"/>
            <p:cNvSpPr/>
            <p:nvPr/>
          </p:nvSpPr>
          <p:spPr>
            <a:xfrm>
              <a:off x="1344" y="293"/>
              <a:ext cx="2144" cy="1787"/>
            </a:xfrm>
            <a:custGeom>
              <a:avLst/>
              <a:gdLst/>
              <a:ahLst/>
              <a:cxnLst/>
              <a:rect l="l" t="t" r="r" b="b"/>
              <a:pathLst>
                <a:path w="2144" h="1787" extrusionOk="0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" name="Google Shape;58;p34"/>
            <p:cNvSpPr/>
            <p:nvPr/>
          </p:nvSpPr>
          <p:spPr>
            <a:xfrm>
              <a:off x="2932" y="1728"/>
              <a:ext cx="2828" cy="2366"/>
            </a:xfrm>
            <a:custGeom>
              <a:avLst/>
              <a:gdLst/>
              <a:ahLst/>
              <a:cxnLst/>
              <a:rect l="l" t="t" r="r" b="b"/>
              <a:pathLst>
                <a:path w="2828" h="2366" extrusionOk="0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" name="Google Shape;59;p34"/>
            <p:cNvSpPr/>
            <p:nvPr/>
          </p:nvSpPr>
          <p:spPr>
            <a:xfrm>
              <a:off x="3160" y="1860"/>
              <a:ext cx="2162" cy="1934"/>
            </a:xfrm>
            <a:custGeom>
              <a:avLst/>
              <a:gdLst/>
              <a:ahLst/>
              <a:cxnLst/>
              <a:rect l="l" t="t" r="r" b="b"/>
              <a:pathLst>
                <a:path w="2153" h="1930" extrusionOk="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0" name="Google Shape;60;p3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3528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0039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048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04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133" name="Google Shape;133;p1"/>
          <p:cNvSpPr txBox="1">
            <a:spLocks noGrp="1"/>
          </p:cNvSpPr>
          <p:nvPr>
            <p:ph type="ctrTitle"/>
          </p:nvPr>
        </p:nvSpPr>
        <p:spPr>
          <a:xfrm>
            <a:off x="685800" y="1828800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imes New Roman"/>
              <a:buNone/>
            </a:pPr>
            <a:r>
              <a:rPr lang="en-US" sz="5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5 Population Ecology</a:t>
            </a:r>
            <a:endParaRPr/>
          </a:p>
        </p:txBody>
      </p:sp>
      <p:sp>
        <p:nvSpPr>
          <p:cNvPr id="134" name="Google Shape;134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5.1 Population Dynamics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0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/>
          </a:p>
        </p:txBody>
      </p:sp>
      <p:sp>
        <p:nvSpPr>
          <p:cNvPr id="241" name="Google Shape;241;p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Carrying Capacity</a:t>
            </a:r>
            <a:endParaRPr/>
          </a:p>
        </p:txBody>
      </p:sp>
      <p:pic>
        <p:nvPicPr>
          <p:cNvPr id="242" name="Google Shape;242;p1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219200"/>
            <a:ext cx="8229600" cy="4683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10"/>
          <p:cNvSpPr txBox="1"/>
          <p:nvPr/>
        </p:nvSpPr>
        <p:spPr>
          <a:xfrm>
            <a:off x="685800" y="6248400"/>
            <a:ext cx="68580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Fluctuations above and below carrying capacity are normal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/>
          </a:p>
        </p:txBody>
      </p:sp>
      <p:sp>
        <p:nvSpPr>
          <p:cNvPr id="249" name="Google Shape;249;p1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Patterns of Population Growth</a:t>
            </a:r>
            <a:endParaRPr/>
          </a:p>
        </p:txBody>
      </p:sp>
      <p:sp>
        <p:nvSpPr>
          <p:cNvPr id="250" name="Google Shape;25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population have a “J”-shaped population growth pattern or a ”S”-shaped population growth pattern?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Depends on organism’s reproductive pattern</a:t>
            </a:r>
            <a:endParaRPr/>
          </a:p>
          <a:p>
            <a:pPr marL="342900" lvl="0" indent="-22098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nature there is a continuum (range) of population growth patterns from “J”-shaped population growth pattern to ”S”-shaped population growth pattern</a:t>
            </a:r>
            <a:endParaRPr/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/>
          </a:p>
        </p:txBody>
      </p:sp>
      <p:sp>
        <p:nvSpPr>
          <p:cNvPr id="256" name="Google Shape;256;p1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imes New Roman"/>
              <a:buNone/>
            </a:pPr>
            <a:r>
              <a:rPr lang="en-US" sz="40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“J”-shaped population growth pattern</a:t>
            </a:r>
            <a:endParaRPr/>
          </a:p>
        </p:txBody>
      </p:sp>
      <p:sp>
        <p:nvSpPr>
          <p:cNvPr id="257" name="Google Shape;257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 called “r” strategists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Mosquito, bacteria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Reproduce very rapidly, produce many off spring in short period of time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Environment unpredictable and change rapidly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Small body size, mature rapidly, reproduce early, short life span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Populations increase rapidly then decline</a:t>
            </a:r>
            <a:endParaRPr/>
          </a:p>
        </p:txBody>
      </p:sp>
      <p:pic>
        <p:nvPicPr>
          <p:cNvPr id="258" name="Google Shape;25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77000" y="838200"/>
            <a:ext cx="2286000" cy="2039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3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/>
          </a:p>
        </p:txBody>
      </p:sp>
      <p:sp>
        <p:nvSpPr>
          <p:cNvPr id="264" name="Google Shape;264;p13"/>
          <p:cNvSpPr txBox="1">
            <a:spLocks noGrp="1"/>
          </p:cNvSpPr>
          <p:nvPr>
            <p:ph type="title"/>
          </p:nvPr>
        </p:nvSpPr>
        <p:spPr>
          <a:xfrm>
            <a:off x="0" y="277812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imes New Roman"/>
              <a:buNone/>
            </a:pPr>
            <a:r>
              <a:rPr lang="en-US" sz="40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”S”-shaped population growth pattern</a:t>
            </a:r>
            <a:endParaRPr/>
          </a:p>
        </p:txBody>
      </p:sp>
      <p:sp>
        <p:nvSpPr>
          <p:cNvPr id="265" name="Google Shape;265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 called “</a:t>
            </a:r>
            <a:r>
              <a:rPr lang="en-US" sz="3200" b="0" i="1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strategists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Slow rate of reproduction, produce few offspring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Elephants, bears, whales, redwood trees, cacti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Live in stable environment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Large, reproduce and mature slowly, long-lived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Maintain population size near carrying capacity</a:t>
            </a:r>
            <a:endParaRPr/>
          </a:p>
          <a:p>
            <a:pPr marL="342900" lvl="0" indent="-22098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20980" algn="l" rtl="0">
              <a:spcBef>
                <a:spcPts val="64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6" name="Google Shape;26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9475" y="4953000"/>
            <a:ext cx="1914525" cy="149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4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/>
          </a:p>
        </p:txBody>
      </p:sp>
      <p:sp>
        <p:nvSpPr>
          <p:cNvPr id="272" name="Google Shape;272;p1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imes New Roman"/>
              <a:buNone/>
            </a:pPr>
            <a:r>
              <a:rPr lang="en-US" sz="40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Environmental Limits to Population Growth</a:t>
            </a:r>
            <a:endParaRPr/>
          </a:p>
        </p:txBody>
      </p:sp>
      <p:sp>
        <p:nvSpPr>
          <p:cNvPr id="273" name="Google Shape;27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Limiting Factors: biotic or abiotic factors that regulate size of a population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types of limiting factors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 dependent factors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 independent factors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 Dependent Factors</a:t>
            </a:r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Increasing effect as population size increases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Disease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Parasites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Food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more dense the population the faster disease can spread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Big problem in agricultural crops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6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/>
          </a:p>
        </p:txBody>
      </p:sp>
      <p:sp>
        <p:nvSpPr>
          <p:cNvPr id="286" name="Google Shape;286;p1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 Independent Factors</a:t>
            </a:r>
            <a:endParaRPr/>
          </a:p>
        </p:txBody>
      </p:sp>
      <p:sp>
        <p:nvSpPr>
          <p:cNvPr id="287" name="Google Shape;287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Affect all populations regardless of their density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are abiotic factors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Temperature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Floods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Storms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Drought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Habitat destruction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Pollution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7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/>
          </a:p>
        </p:txBody>
      </p:sp>
      <p:sp>
        <p:nvSpPr>
          <p:cNvPr id="293" name="Google Shape;293;p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imes New Roman"/>
              <a:buNone/>
            </a:pPr>
            <a:r>
              <a:rPr lang="en-US" sz="40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Organisms Limit Their Population Size</a:t>
            </a:r>
            <a:endParaRPr/>
          </a:p>
        </p:txBody>
      </p:sp>
      <p:sp>
        <p:nvSpPr>
          <p:cNvPr id="294" name="Google Shape;294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Predation affects population size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Predator prey relationships often show a cycle of population increases and decreases over time</a:t>
            </a:r>
            <a:endParaRPr/>
          </a:p>
        </p:txBody>
      </p:sp>
      <p:pic>
        <p:nvPicPr>
          <p:cNvPr id="295" name="Google Shape;29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3371850"/>
            <a:ext cx="5286375" cy="348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/>
          </a:p>
        </p:txBody>
      </p:sp>
      <p:sp>
        <p:nvSpPr>
          <p:cNvPr id="301" name="Google Shape;301;p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Predator Prey Relationships</a:t>
            </a:r>
            <a:endParaRPr/>
          </a:p>
        </p:txBody>
      </p:sp>
      <p:pic>
        <p:nvPicPr>
          <p:cNvPr id="302" name="Google Shape;302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18"/>
          <p:cNvSpPr txBox="1"/>
          <p:nvPr/>
        </p:nvSpPr>
        <p:spPr>
          <a:xfrm>
            <a:off x="6400800" y="2286000"/>
            <a:ext cx="1143000" cy="779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Lynx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9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/>
          </a:p>
        </p:txBody>
      </p:sp>
      <p:sp>
        <p:nvSpPr>
          <p:cNvPr id="309" name="Google Shape;309;p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Predator Prey Relationships</a:t>
            </a:r>
            <a:endParaRPr/>
          </a:p>
        </p:txBody>
      </p:sp>
      <p:sp>
        <p:nvSpPr>
          <p:cNvPr id="310" name="Google Shape;310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Important for health of natural population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Usually young, old or injured are caught</a:t>
            </a:r>
            <a:endParaRPr/>
          </a:p>
        </p:txBody>
      </p:sp>
      <p:pic>
        <p:nvPicPr>
          <p:cNvPr id="311" name="Google Shape;31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3124200"/>
            <a:ext cx="5486400" cy="3376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Vocab 5</a:t>
            </a:r>
            <a:endParaRPr/>
          </a:p>
        </p:txBody>
      </p:sp>
      <p:sp>
        <p:nvSpPr>
          <p:cNvPr id="140" name="Google Shape;140;p2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Density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Distribution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 structure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Emigration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Exponential Growth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Logistic Growth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Carrying Capacity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Limiting Factor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Density-dependent limiting factor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 independent limiting factor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Demography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demographic transition</a:t>
            </a:r>
            <a:endParaRPr/>
          </a:p>
        </p:txBody>
      </p:sp>
      <p:sp>
        <p:nvSpPr>
          <p:cNvPr id="141" name="Google Shape;141;p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142" name="Google Shape;142;p2"/>
          <p:cNvSpPr txBox="1"/>
          <p:nvPr/>
        </p:nvSpPr>
        <p:spPr>
          <a:xfrm>
            <a:off x="-2619375" y="2155825"/>
            <a:ext cx="2606675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https://www.weather.com/</a:t>
            </a:r>
            <a:endParaRPr/>
          </a:p>
        </p:txBody>
      </p:sp>
      <p:pic>
        <p:nvPicPr>
          <p:cNvPr id="143" name="Google Shape;143;p2" descr="A picture containing text, sign, plate, tablewar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81600" y="2155825"/>
            <a:ext cx="27432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"/>
          <p:cNvSpPr txBox="1">
            <a:spLocks noGrp="1"/>
          </p:cNvSpPr>
          <p:nvPr>
            <p:ph type="body" idx="1"/>
          </p:nvPr>
        </p:nvSpPr>
        <p:spPr>
          <a:xfrm rot="10800000" flipH="1">
            <a:off x="4275137" y="1752600"/>
            <a:ext cx="4564062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098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0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/>
          </a:p>
        </p:txBody>
      </p:sp>
      <p:sp>
        <p:nvSpPr>
          <p:cNvPr id="317" name="Google Shape;317;p2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Effects of Competition</a:t>
            </a:r>
            <a:endParaRPr/>
          </a:p>
        </p:txBody>
      </p:sp>
      <p:sp>
        <p:nvSpPr>
          <p:cNvPr id="318" name="Google Shape;318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 for food, water, territory are density dependent factors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the best suited to the environment survive</a:t>
            </a:r>
            <a:endParaRPr/>
          </a:p>
          <a:p>
            <a:pPr marL="342900" lvl="0" indent="-236220" algn="l" rtl="0">
              <a:spcBef>
                <a:spcPts val="560"/>
              </a:spcBef>
              <a:spcAft>
                <a:spcPts val="0"/>
              </a:spcAft>
              <a:buSzPts val="1680"/>
              <a:buNone/>
            </a:pPr>
            <a:endParaRPr sz="2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19" name="Google Shape;319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524000"/>
            <a:ext cx="4419600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/>
          </a:p>
        </p:txBody>
      </p:sp>
      <p:sp>
        <p:nvSpPr>
          <p:cNvPr id="325" name="Google Shape;325;p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Effects of Crowding and Stress</a:t>
            </a:r>
            <a:endParaRPr/>
          </a:p>
        </p:txBody>
      </p:sp>
      <p:pic>
        <p:nvPicPr>
          <p:cNvPr id="326" name="Google Shape;326;p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4075112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21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Crowding causes stress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Aggression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 in parental care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 in fertility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Decrease in resistance to disease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lead to decrease in population size</a:t>
            </a:r>
            <a:endParaRPr/>
          </a:p>
          <a:p>
            <a:pPr marL="342900" lvl="0" indent="-236220" algn="l" rtl="0">
              <a:spcBef>
                <a:spcPts val="560"/>
              </a:spcBef>
              <a:spcAft>
                <a:spcPts val="0"/>
              </a:spcAft>
              <a:buSzPts val="1680"/>
              <a:buNone/>
            </a:pPr>
            <a:endParaRPr sz="2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/>
          </a:p>
        </p:txBody>
      </p:sp>
      <p:sp>
        <p:nvSpPr>
          <p:cNvPr id="333" name="Google Shape;333;p22"/>
          <p:cNvSpPr txBox="1">
            <a:spLocks noGrp="1"/>
          </p:cNvSpPr>
          <p:nvPr>
            <p:ph type="ctrTitle"/>
          </p:nvPr>
        </p:nvSpPr>
        <p:spPr>
          <a:xfrm>
            <a:off x="685800" y="1828800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imes New Roman"/>
              <a:buNone/>
            </a:pPr>
            <a:r>
              <a:rPr lang="en-US" sz="5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5 Population Biology</a:t>
            </a:r>
            <a:endParaRPr/>
          </a:p>
        </p:txBody>
      </p:sp>
      <p:sp>
        <p:nvSpPr>
          <p:cNvPr id="334" name="Google Shape;334;p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5.3 Human Population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3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/>
          </a:p>
        </p:txBody>
      </p:sp>
      <p:sp>
        <p:nvSpPr>
          <p:cNvPr id="340" name="Google Shape;340;p2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Demographic Trends</a:t>
            </a:r>
            <a:endParaRPr/>
          </a:p>
        </p:txBody>
      </p:sp>
      <p:pic>
        <p:nvPicPr>
          <p:cNvPr id="341" name="Google Shape;341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Google Shape;342;p23"/>
          <p:cNvSpPr txBox="1"/>
          <p:nvPr/>
        </p:nvSpPr>
        <p:spPr>
          <a:xfrm>
            <a:off x="3200400" y="3200400"/>
            <a:ext cx="22860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 Population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4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/>
          </a:p>
        </p:txBody>
      </p:sp>
      <p:sp>
        <p:nvSpPr>
          <p:cNvPr id="348" name="Google Shape;348;p2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 Population</a:t>
            </a:r>
            <a:endParaRPr/>
          </a:p>
        </p:txBody>
      </p:sp>
      <p:sp>
        <p:nvSpPr>
          <p:cNvPr id="349" name="Google Shape;349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Demography: study of human population growth characteristics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Humans keep pushing up the carrying capacity by: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eliminating competing organisms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increasing food production 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controlling disease organisms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carrying capacity for humans?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</a:pPr>
            <a:endParaRPr sz="2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36220" algn="l" rtl="0">
              <a:spcBef>
                <a:spcPts val="560"/>
              </a:spcBef>
              <a:spcAft>
                <a:spcPts val="0"/>
              </a:spcAft>
              <a:buSzPts val="1680"/>
              <a:buNone/>
            </a:pPr>
            <a:endParaRPr sz="2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5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/>
          </a:p>
        </p:txBody>
      </p:sp>
      <p:sp>
        <p:nvSpPr>
          <p:cNvPr id="355" name="Google Shape;355;p2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56" name="Google Shape;356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28600"/>
            <a:ext cx="8229600" cy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6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/>
          </a:p>
        </p:txBody>
      </p:sp>
      <p:sp>
        <p:nvSpPr>
          <p:cNvPr id="362" name="Google Shape;362;p2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63" name="Google Shape;363;p2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0"/>
            <a:ext cx="82296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7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/>
          </a:p>
        </p:txBody>
      </p:sp>
      <p:sp>
        <p:nvSpPr>
          <p:cNvPr id="369" name="Google Shape;369;p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Effects of Birth and Death Rates</a:t>
            </a:r>
            <a:endParaRPr/>
          </a:p>
        </p:txBody>
      </p:sp>
      <p:sp>
        <p:nvSpPr>
          <p:cNvPr id="370" name="Google Shape;370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growth = birth rate – death rate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Demographic transition is when there has been a change from high birth rate and death rates to low birth rates and death rates.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many industrialized nations decreasing death rates are more a factor than increasing birth rates (life expectancy keeps increasing)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Zero population growth exists when birthrate equals death rate.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</a:t>
            </a:fld>
            <a:endParaRPr/>
          </a:p>
        </p:txBody>
      </p:sp>
      <p:sp>
        <p:nvSpPr>
          <p:cNvPr id="376" name="Google Shape;376;p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 Affects Population Growth</a:t>
            </a:r>
            <a:endParaRPr/>
          </a:p>
        </p:txBody>
      </p:sp>
      <p:pic>
        <p:nvPicPr>
          <p:cNvPr id="377" name="Google Shape;377;p2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9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</a:t>
            </a:fld>
            <a:endParaRPr/>
          </a:p>
        </p:txBody>
      </p:sp>
      <p:sp>
        <p:nvSpPr>
          <p:cNvPr id="383" name="Google Shape;383;p2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 Structure Diagrams</a:t>
            </a:r>
            <a:endParaRPr/>
          </a:p>
        </p:txBody>
      </p:sp>
      <p:sp>
        <p:nvSpPr>
          <p:cNvPr id="384" name="Google Shape;384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to predict population growth</a:t>
            </a:r>
            <a:endParaRPr/>
          </a:p>
        </p:txBody>
      </p:sp>
      <p:pic>
        <p:nvPicPr>
          <p:cNvPr id="385" name="Google Shape;385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2133600"/>
            <a:ext cx="8124825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150" name="Google Shape;150;p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Characteristics</a:t>
            </a:r>
            <a:endParaRPr/>
          </a:p>
        </p:txBody>
      </p:sp>
      <p:sp>
        <p:nvSpPr>
          <p:cNvPr id="151" name="Google Shape;15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Density: number of organisms per unit area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Spatial distribution: the dispersion or pattern of spacing of organisms</a:t>
            </a:r>
            <a:endParaRPr/>
          </a:p>
        </p:txBody>
      </p:sp>
      <p:sp>
        <p:nvSpPr>
          <p:cNvPr id="152" name="Google Shape;152;p3"/>
          <p:cNvSpPr txBox="1"/>
          <p:nvPr/>
        </p:nvSpPr>
        <p:spPr>
          <a:xfrm>
            <a:off x="1066800" y="4191000"/>
            <a:ext cx="1447800" cy="1143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3733800" y="4419600"/>
            <a:ext cx="1371600" cy="1143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6248400" y="4191000"/>
            <a:ext cx="1371600" cy="11430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p3"/>
          <p:cNvSpPr/>
          <p:nvPr/>
        </p:nvSpPr>
        <p:spPr>
          <a:xfrm>
            <a:off x="1295400" y="44196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1600200" y="44196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3"/>
          <p:cNvSpPr/>
          <p:nvPr/>
        </p:nvSpPr>
        <p:spPr>
          <a:xfrm>
            <a:off x="1981200" y="44196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3"/>
          <p:cNvSpPr/>
          <p:nvPr/>
        </p:nvSpPr>
        <p:spPr>
          <a:xfrm>
            <a:off x="2286000" y="44196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3"/>
          <p:cNvSpPr/>
          <p:nvPr/>
        </p:nvSpPr>
        <p:spPr>
          <a:xfrm>
            <a:off x="2286000" y="46482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3"/>
          <p:cNvSpPr/>
          <p:nvPr/>
        </p:nvSpPr>
        <p:spPr>
          <a:xfrm>
            <a:off x="1981200" y="46482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1600200" y="46482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3"/>
          <p:cNvSpPr/>
          <p:nvPr/>
        </p:nvSpPr>
        <p:spPr>
          <a:xfrm>
            <a:off x="1295400" y="46482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3"/>
          <p:cNvSpPr txBox="1"/>
          <p:nvPr/>
        </p:nvSpPr>
        <p:spPr>
          <a:xfrm>
            <a:off x="1143000" y="5715000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UNIFORM</a:t>
            </a:r>
            <a:endParaRPr/>
          </a:p>
        </p:txBody>
      </p:sp>
      <p:sp>
        <p:nvSpPr>
          <p:cNvPr id="164" name="Google Shape;164;p3"/>
          <p:cNvSpPr txBox="1"/>
          <p:nvPr/>
        </p:nvSpPr>
        <p:spPr>
          <a:xfrm>
            <a:off x="3810000" y="5791200"/>
            <a:ext cx="1447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CLUMPED</a:t>
            </a:r>
            <a:endParaRPr/>
          </a:p>
        </p:txBody>
      </p:sp>
      <p:sp>
        <p:nvSpPr>
          <p:cNvPr id="165" name="Google Shape;165;p3"/>
          <p:cNvSpPr txBox="1"/>
          <p:nvPr/>
        </p:nvSpPr>
        <p:spPr>
          <a:xfrm>
            <a:off x="6248400" y="5562600"/>
            <a:ext cx="1371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RANDOM</a:t>
            </a:r>
            <a:endParaRPr/>
          </a:p>
        </p:txBody>
      </p:sp>
      <p:sp>
        <p:nvSpPr>
          <p:cNvPr id="166" name="Google Shape;166;p3"/>
          <p:cNvSpPr/>
          <p:nvPr/>
        </p:nvSpPr>
        <p:spPr>
          <a:xfrm>
            <a:off x="3962400" y="47244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4114800" y="47244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3"/>
          <p:cNvSpPr/>
          <p:nvPr/>
        </p:nvSpPr>
        <p:spPr>
          <a:xfrm>
            <a:off x="4038600" y="48768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3"/>
          <p:cNvSpPr/>
          <p:nvPr/>
        </p:nvSpPr>
        <p:spPr>
          <a:xfrm>
            <a:off x="4724400" y="47244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3"/>
          <p:cNvSpPr/>
          <p:nvPr/>
        </p:nvSpPr>
        <p:spPr>
          <a:xfrm>
            <a:off x="3962400" y="50292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4876800" y="46482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p3"/>
          <p:cNvSpPr/>
          <p:nvPr/>
        </p:nvSpPr>
        <p:spPr>
          <a:xfrm>
            <a:off x="4800600" y="48768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Google Shape;173;p3"/>
          <p:cNvSpPr/>
          <p:nvPr/>
        </p:nvSpPr>
        <p:spPr>
          <a:xfrm>
            <a:off x="3962400" y="48768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3"/>
          <p:cNvSpPr/>
          <p:nvPr/>
        </p:nvSpPr>
        <p:spPr>
          <a:xfrm>
            <a:off x="4648200" y="53340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3"/>
          <p:cNvSpPr/>
          <p:nvPr/>
        </p:nvSpPr>
        <p:spPr>
          <a:xfrm>
            <a:off x="4572000" y="51816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3"/>
          <p:cNvSpPr/>
          <p:nvPr/>
        </p:nvSpPr>
        <p:spPr>
          <a:xfrm>
            <a:off x="4724400" y="53340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3"/>
          <p:cNvSpPr/>
          <p:nvPr/>
        </p:nvSpPr>
        <p:spPr>
          <a:xfrm>
            <a:off x="6553200" y="44196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3"/>
          <p:cNvSpPr/>
          <p:nvPr/>
        </p:nvSpPr>
        <p:spPr>
          <a:xfrm>
            <a:off x="6324600" y="48006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3"/>
          <p:cNvSpPr/>
          <p:nvPr/>
        </p:nvSpPr>
        <p:spPr>
          <a:xfrm>
            <a:off x="6858000" y="44196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3"/>
          <p:cNvSpPr/>
          <p:nvPr/>
        </p:nvSpPr>
        <p:spPr>
          <a:xfrm>
            <a:off x="7010400" y="48768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Google Shape;181;p3"/>
          <p:cNvSpPr/>
          <p:nvPr/>
        </p:nvSpPr>
        <p:spPr>
          <a:xfrm>
            <a:off x="7315200" y="48768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3"/>
          <p:cNvSpPr/>
          <p:nvPr/>
        </p:nvSpPr>
        <p:spPr>
          <a:xfrm>
            <a:off x="6705600" y="51054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3"/>
          <p:cNvSpPr/>
          <p:nvPr/>
        </p:nvSpPr>
        <p:spPr>
          <a:xfrm>
            <a:off x="7315200" y="43434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3"/>
          <p:cNvSpPr/>
          <p:nvPr/>
        </p:nvSpPr>
        <p:spPr>
          <a:xfrm>
            <a:off x="7162800" y="45720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3"/>
          <p:cNvSpPr/>
          <p:nvPr/>
        </p:nvSpPr>
        <p:spPr>
          <a:xfrm>
            <a:off x="1295400" y="49530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3"/>
          <p:cNvSpPr/>
          <p:nvPr/>
        </p:nvSpPr>
        <p:spPr>
          <a:xfrm>
            <a:off x="1600200" y="49530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3"/>
          <p:cNvSpPr/>
          <p:nvPr/>
        </p:nvSpPr>
        <p:spPr>
          <a:xfrm>
            <a:off x="1981200" y="49530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3"/>
          <p:cNvSpPr/>
          <p:nvPr/>
        </p:nvSpPr>
        <p:spPr>
          <a:xfrm>
            <a:off x="4800600" y="48006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3"/>
          <p:cNvSpPr/>
          <p:nvPr/>
        </p:nvSpPr>
        <p:spPr>
          <a:xfrm>
            <a:off x="2286000" y="4953000"/>
            <a:ext cx="76200" cy="762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0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fld>
            <a:endParaRPr/>
          </a:p>
        </p:txBody>
      </p:sp>
      <p:sp>
        <p:nvSpPr>
          <p:cNvPr id="391" name="Google Shape;391;p3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imes New Roman"/>
              <a:buNone/>
            </a:pPr>
            <a:r>
              <a:rPr lang="en-US" sz="40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Mobility and Human Population Growth</a:t>
            </a:r>
            <a:endParaRPr/>
          </a:p>
        </p:txBody>
      </p:sp>
      <p:sp>
        <p:nvSpPr>
          <p:cNvPr id="392" name="Google Shape;392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Immigration: movement of individuals into a population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Emigration: movement of individuals out of a population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Immigration and emigration have no change in world population but can change numbers of individuals in nations, regions or cities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Useful for planning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/>
          </a:p>
        </p:txBody>
      </p:sp>
      <p:sp>
        <p:nvSpPr>
          <p:cNvPr id="195" name="Google Shape;195;p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Principles of Population Growth</a:t>
            </a:r>
            <a:endParaRPr/>
          </a:p>
        </p:txBody>
      </p:sp>
      <p:sp>
        <p:nvSpPr>
          <p:cNvPr id="196" name="Google Shape;196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growth rate: explains how fast a given population grows.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growth measured in different ways: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Microorganisms- how fast population grows in tube or bottle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Plants/animals- how fast population grows in a new environment with plenty of resources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  <p:sp>
        <p:nvSpPr>
          <p:cNvPr id="202" name="Google Shape;202;p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Fast Do Populations Grow</a:t>
            </a:r>
            <a:endParaRPr/>
          </a:p>
        </p:txBody>
      </p:sp>
      <p:sp>
        <p:nvSpPr>
          <p:cNvPr id="203" name="Google Shape;20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2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Usually not linear</a:t>
            </a:r>
            <a:endParaRPr/>
          </a:p>
          <a:p>
            <a:pPr marL="342900" lvl="0" indent="-236220" algn="l" rtl="0">
              <a:spcBef>
                <a:spcPts val="560"/>
              </a:spcBef>
              <a:spcAft>
                <a:spcPts val="0"/>
              </a:spcAft>
              <a:buSzPts val="1680"/>
              <a:buNone/>
            </a:pPr>
            <a:endParaRPr sz="2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4" name="Google Shape;20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2971800"/>
            <a:ext cx="5343525" cy="280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sp>
        <p:nvSpPr>
          <p:cNvPr id="210" name="Google Shape;210;p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Fast Do Populations Grow</a:t>
            </a:r>
            <a:endParaRPr/>
          </a:p>
        </p:txBody>
      </p:sp>
      <p:sp>
        <p:nvSpPr>
          <p:cNvPr id="211" name="Google Shape;2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Usually slow at first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Called a “J”-shaped curve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Slow at first because number of reproducing organisms is small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Called exponential growth: as a population gets larger it grows faster</a:t>
            </a:r>
            <a:endParaRPr/>
          </a:p>
        </p:txBody>
      </p:sp>
      <p:sp>
        <p:nvSpPr>
          <p:cNvPr id="212" name="Google Shape;212;p6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0980" algn="l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3" name="Google Shape;21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1524000"/>
            <a:ext cx="4191000" cy="3738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219" name="Google Shape;219;p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Limits of the Environment</a:t>
            </a:r>
            <a:endParaRPr/>
          </a:p>
        </p:txBody>
      </p:sp>
      <p:sp>
        <p:nvSpPr>
          <p:cNvPr id="220" name="Google Shape;220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growth usually stops due to lack of resources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Food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Shelter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Space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 growth usually stops due to build up of waste products which poison the organisms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sp>
        <p:nvSpPr>
          <p:cNvPr id="226" name="Google Shape;226;p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7" name="Google Shape;227;p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/>
          </a:p>
        </p:txBody>
      </p:sp>
      <p:sp>
        <p:nvSpPr>
          <p:cNvPr id="233" name="Google Shape;233;p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lang="en-US" sz="4400" b="1" i="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Carrying Capacity</a:t>
            </a:r>
            <a:endParaRPr/>
          </a:p>
        </p:txBody>
      </p:sp>
      <p:sp>
        <p:nvSpPr>
          <p:cNvPr id="234" name="Google Shape;234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Number of organisms of one species that an environment can support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“S”-shaped growth</a:t>
            </a:r>
            <a:endParaRPr/>
          </a:p>
        </p:txBody>
      </p:sp>
      <p:pic>
        <p:nvPicPr>
          <p:cNvPr id="235" name="Google Shape;23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57675" y="3048000"/>
            <a:ext cx="4886325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Maple">
  <a:themeElements>
    <a:clrScheme name="Maple 4">
      <a:dk1>
        <a:srgbClr val="008000"/>
      </a:dk1>
      <a:lt1>
        <a:srgbClr val="FFFFFF"/>
      </a:lt1>
      <a:dk2>
        <a:srgbClr val="005800"/>
      </a:dk2>
      <a:lt2>
        <a:srgbClr val="FFFFCC"/>
      </a:lt2>
      <a:accent1>
        <a:srgbClr val="00CC99"/>
      </a:accent1>
      <a:accent2>
        <a:srgbClr val="007825"/>
      </a:accent2>
      <a:accent3>
        <a:srgbClr val="AAB4AA"/>
      </a:accent3>
      <a:accent4>
        <a:srgbClr val="DADADA"/>
      </a:accent4>
      <a:accent5>
        <a:srgbClr val="AAE2CA"/>
      </a:accent5>
      <a:accent6>
        <a:srgbClr val="006C20"/>
      </a:accent6>
      <a:hlink>
        <a:srgbClr val="9966FF"/>
      </a:hlink>
      <a:folHlink>
        <a:srgbClr val="99CC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ple">
  <a:themeElements>
    <a:clrScheme name="Maple 4">
      <a:dk1>
        <a:srgbClr val="008000"/>
      </a:dk1>
      <a:lt1>
        <a:srgbClr val="FFFFFF"/>
      </a:lt1>
      <a:dk2>
        <a:srgbClr val="005800"/>
      </a:dk2>
      <a:lt2>
        <a:srgbClr val="FFFFCC"/>
      </a:lt2>
      <a:accent1>
        <a:srgbClr val="00CC99"/>
      </a:accent1>
      <a:accent2>
        <a:srgbClr val="007825"/>
      </a:accent2>
      <a:accent3>
        <a:srgbClr val="AAB4AA"/>
      </a:accent3>
      <a:accent4>
        <a:srgbClr val="DADADA"/>
      </a:accent4>
      <a:accent5>
        <a:srgbClr val="AAE2CA"/>
      </a:accent5>
      <a:accent6>
        <a:srgbClr val="006C20"/>
      </a:accent6>
      <a:hlink>
        <a:srgbClr val="9966FF"/>
      </a:hlink>
      <a:folHlink>
        <a:srgbClr val="99CC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Microsoft Office PowerPoint</Application>
  <PresentationFormat>On-screen Show (4:3)</PresentationFormat>
  <Paragraphs>161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Noto Sans Symbols</vt:lpstr>
      <vt:lpstr>Times New Roman</vt:lpstr>
      <vt:lpstr>1_Maple</vt:lpstr>
      <vt:lpstr>Maple</vt:lpstr>
      <vt:lpstr>Chapter 5 Population Ecology</vt:lpstr>
      <vt:lpstr>Vocab 5</vt:lpstr>
      <vt:lpstr>Population Characteristics</vt:lpstr>
      <vt:lpstr>Principles of Population Growth</vt:lpstr>
      <vt:lpstr>How Fast Do Populations Grow</vt:lpstr>
      <vt:lpstr>How Fast Do Populations Grow</vt:lpstr>
      <vt:lpstr>Limits of the Environment</vt:lpstr>
      <vt:lpstr>PowerPoint Presentation</vt:lpstr>
      <vt:lpstr>Carrying Capacity</vt:lpstr>
      <vt:lpstr>Carrying Capacity</vt:lpstr>
      <vt:lpstr>Patterns of Population Growth</vt:lpstr>
      <vt:lpstr>“J”-shaped population growth pattern</vt:lpstr>
      <vt:lpstr>”S”-shaped population growth pattern</vt:lpstr>
      <vt:lpstr>Environmental Limits to Population Growth</vt:lpstr>
      <vt:lpstr>Density Dependent Factors</vt:lpstr>
      <vt:lpstr>Density Independent Factors</vt:lpstr>
      <vt:lpstr>Organisms Limit Their Population Size</vt:lpstr>
      <vt:lpstr>Predator Prey Relationships</vt:lpstr>
      <vt:lpstr>Predator Prey Relationships</vt:lpstr>
      <vt:lpstr>Effects of Competition</vt:lpstr>
      <vt:lpstr>Effects of Crowding and Stress</vt:lpstr>
      <vt:lpstr>Chapter 5 Population Biology</vt:lpstr>
      <vt:lpstr>Demographic Trends</vt:lpstr>
      <vt:lpstr>Human Population</vt:lpstr>
      <vt:lpstr>PowerPoint Presentation</vt:lpstr>
      <vt:lpstr>PowerPoint Presentation</vt:lpstr>
      <vt:lpstr>Effects of Birth and Death Rates</vt:lpstr>
      <vt:lpstr>Age Affects Population Growth</vt:lpstr>
      <vt:lpstr>Age Structure Diagrams</vt:lpstr>
      <vt:lpstr>Mobility and Human Population Growth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Population Ecology</dc:title>
  <dc:creator>dillery</dc:creator>
  <cp:lastModifiedBy>MIGUEZ, JULIO C</cp:lastModifiedBy>
  <cp:revision>1</cp:revision>
  <dcterms:created xsi:type="dcterms:W3CDTF">2007-06-08T15:20:34Z</dcterms:created>
  <dcterms:modified xsi:type="dcterms:W3CDTF">2021-10-01T19:56:43Z</dcterms:modified>
</cp:coreProperties>
</file>