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F537C-298C-4A82-A9A6-DECC9A330A8D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9D1A-B36D-4983-84F5-D10ACE1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F4BBCB-BCAD-4251-9635-425FFFED9776}" type="slidenum">
              <a:rPr kumimoji="0" lang="en-US" altLang="en-US"/>
              <a:pPr>
                <a:spcBef>
                  <a:spcPct val="0"/>
                </a:spcBef>
              </a:pPr>
              <a:t>6</a:t>
            </a:fld>
            <a:endParaRPr kumimoji="0"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8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BC5A6D-BFDE-4171-BE4B-456068C09C11}" type="slidenum">
              <a:rPr kumimoji="0" lang="en-US" altLang="en-US"/>
              <a:pPr>
                <a:spcBef>
                  <a:spcPct val="0"/>
                </a:spcBef>
              </a:pPr>
              <a:t>15</a:t>
            </a:fld>
            <a:endParaRPr kumimoji="0"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57866D-7063-45F2-B4D8-B6C7D4D679D2}" type="slidenum">
              <a:rPr kumimoji="0" lang="en-US" altLang="en-US"/>
              <a:pPr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64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D58D54-8B9E-4E3A-8243-A0EE8647FB20}" type="slidenum">
              <a:rPr kumimoji="0" lang="en-US" altLang="en-US"/>
              <a:pPr>
                <a:spcBef>
                  <a:spcPct val="0"/>
                </a:spcBef>
              </a:pPr>
              <a:t>17</a:t>
            </a:fld>
            <a:endParaRPr kumimoji="0"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74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C8D8A5-99E1-4727-B6C6-E483DD2DE877}" type="slidenum">
              <a:rPr kumimoji="0" lang="en-US" altLang="en-US"/>
              <a:pPr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6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657A71-B3E1-4FDD-B94F-239067C7B834}" type="slidenum">
              <a:rPr kumimoji="0" lang="en-US" altLang="en-US"/>
              <a:pPr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7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CF009-36EA-41F7-90BF-FE371630B771}" type="slidenum">
              <a:rPr kumimoji="0" lang="en-US" altLang="en-US"/>
              <a:pPr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81038"/>
            <a:ext cx="6049962" cy="34036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Genus and species are the two names used to identify specific organisms in the binomial system of classification. Division is used for plants.</a:t>
            </a:r>
          </a:p>
        </p:txBody>
      </p:sp>
    </p:spTree>
    <p:extLst>
      <p:ext uri="{BB962C8B-B14F-4D97-AF65-F5344CB8AC3E}">
        <p14:creationId xmlns:p14="http://schemas.microsoft.com/office/powerpoint/2010/main" val="192788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71039-940D-4051-A6EA-722FD5C8EB96}" type="slidenum">
              <a:rPr kumimoji="0" lang="en-US" altLang="en-US"/>
              <a:pPr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81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5945C8-E41C-4411-859F-17863908BE33}" type="slidenum">
              <a:rPr kumimoji="0" lang="en-US" altLang="en-US"/>
              <a:pPr>
                <a:spcBef>
                  <a:spcPct val="0"/>
                </a:spcBef>
              </a:pPr>
              <a:t>22</a:t>
            </a:fld>
            <a:endParaRPr kumimoji="0"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66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6EE62C-19A9-4231-9DE9-8D0706BF84AE}" type="slidenum">
              <a:rPr kumimoji="0" lang="en-US" altLang="en-US"/>
              <a:pPr>
                <a:spcBef>
                  <a:spcPct val="0"/>
                </a:spcBef>
              </a:pPr>
              <a:t>23</a:t>
            </a:fld>
            <a:endParaRPr kumimoji="0"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9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CD14AD-4F5D-4F9C-98E7-E4F52E8D2C18}" type="slidenum">
              <a:rPr kumimoji="0" lang="en-US" altLang="en-US"/>
              <a:pPr>
                <a:spcBef>
                  <a:spcPct val="0"/>
                </a:spcBef>
              </a:pPr>
              <a:t>24</a:t>
            </a:fld>
            <a:endParaRPr kumimoji="0"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0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B3DD25-B3F6-4CC6-BD70-619AD1D989D9}" type="slidenum">
              <a:rPr kumimoji="0" lang="en-US" altLang="en-US"/>
              <a:pPr>
                <a:spcBef>
                  <a:spcPct val="0"/>
                </a:spcBef>
              </a:pPr>
              <a:t>7</a:t>
            </a:fld>
            <a:endParaRPr kumimoji="0"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26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46241-33F5-494B-BF37-C55147F1B12E}" type="slidenum">
              <a:rPr kumimoji="0" lang="en-US" altLang="en-US"/>
              <a:pPr>
                <a:spcBef>
                  <a:spcPct val="0"/>
                </a:spcBef>
              </a:pPr>
              <a:t>25</a:t>
            </a:fld>
            <a:endParaRPr kumimoji="0"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CE0AA1-F852-461F-B7F7-CBE3F6776CA0}" type="slidenum">
              <a:rPr kumimoji="0" lang="en-US" altLang="en-US"/>
              <a:pPr>
                <a:spcBef>
                  <a:spcPct val="0"/>
                </a:spcBef>
              </a:pPr>
              <a:t>26</a:t>
            </a:fld>
            <a:endParaRPr kumimoji="0"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6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A39AA-C6EE-4B1E-9CE8-AB94205A0A74}" type="slidenum">
              <a:rPr kumimoji="0" lang="en-US" altLang="en-US"/>
              <a:pPr>
                <a:spcBef>
                  <a:spcPct val="0"/>
                </a:spcBef>
              </a:pPr>
              <a:t>27</a:t>
            </a:fld>
            <a:endParaRPr kumimoji="0"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51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114802-D24D-4DFA-82DC-14C6367C7A7B}" type="slidenum">
              <a:rPr kumimoji="0" lang="en-US" altLang="en-US"/>
              <a:pPr>
                <a:spcBef>
                  <a:spcPct val="0"/>
                </a:spcBef>
              </a:pPr>
              <a:t>28</a:t>
            </a:fld>
            <a:endParaRPr kumimoji="0"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71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06B19-89B2-47AA-AE69-525AFEC32171}" type="slidenum">
              <a:rPr kumimoji="0" lang="en-US" altLang="en-US"/>
              <a:pPr>
                <a:spcBef>
                  <a:spcPct val="0"/>
                </a:spcBef>
              </a:pPr>
              <a:t>29</a:t>
            </a:fld>
            <a:endParaRPr kumimoji="0"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70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47590-8810-4335-AA8B-4D1669F13CF5}" type="slidenum">
              <a:rPr kumimoji="0" lang="en-US" altLang="en-US"/>
              <a:pPr>
                <a:spcBef>
                  <a:spcPct val="0"/>
                </a:spcBef>
              </a:pPr>
              <a:t>30</a:t>
            </a:fld>
            <a:endParaRPr kumimoji="0"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63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276669-A778-467A-A50D-0626E046E261}" type="slidenum">
              <a:rPr kumimoji="0" lang="en-US" altLang="en-US"/>
              <a:pPr>
                <a:spcBef>
                  <a:spcPct val="0"/>
                </a:spcBef>
              </a:pPr>
              <a:t>31</a:t>
            </a:fld>
            <a:endParaRPr kumimoji="0"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Growth, with increases in size and number of cells, is part of development.</a:t>
            </a:r>
          </a:p>
          <a:p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Development involves many stages from conception until death.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48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72CFD6-493C-440E-AD53-E41B47523768}" type="slidenum">
              <a:rPr kumimoji="0" lang="en-US" altLang="en-US"/>
              <a:pPr>
                <a:spcBef>
                  <a:spcPct val="0"/>
                </a:spcBef>
              </a:pPr>
              <a:t>32</a:t>
            </a:fld>
            <a:endParaRPr kumimoji="0"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98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620FF-5168-479D-B55D-197C6F08EDEB}" type="slidenum">
              <a:rPr kumimoji="0" lang="en-US" altLang="en-US"/>
              <a:pPr>
                <a:spcBef>
                  <a:spcPct val="0"/>
                </a:spcBef>
              </a:pPr>
              <a:t>33</a:t>
            </a:fld>
            <a:endParaRPr kumimoji="0"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04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91BC30-D32C-4869-9EDA-68AF78967C62}" type="slidenum">
              <a:rPr kumimoji="0" lang="en-US" altLang="en-US"/>
              <a:pPr>
                <a:spcBef>
                  <a:spcPct val="0"/>
                </a:spcBef>
              </a:pPr>
              <a:t>34</a:t>
            </a:fld>
            <a:endParaRPr kumimoji="0"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8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0F30A-E8F9-4459-8B28-3A88B64504C6}" type="slidenum">
              <a:rPr kumimoji="0" lang="en-US" altLang="en-US"/>
              <a:pPr>
                <a:spcBef>
                  <a:spcPct val="0"/>
                </a:spcBef>
              </a:pPr>
              <a:t>8</a:t>
            </a:fld>
            <a:endParaRPr kumimoji="0"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9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C017FB-7E08-4DF0-BECB-461FBC7F772B}" type="slidenum">
              <a:rPr kumimoji="0" lang="en-US" altLang="en-US"/>
              <a:pPr>
                <a:spcBef>
                  <a:spcPct val="0"/>
                </a:spcBef>
              </a:pPr>
              <a:t>9</a:t>
            </a:fld>
            <a:endParaRPr kumimoji="0"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9CC79-F255-4556-80AB-1A6005EB8572}" type="slidenum">
              <a:rPr kumimoji="0" lang="en-US" altLang="en-US"/>
              <a:pPr>
                <a:spcBef>
                  <a:spcPct val="0"/>
                </a:spcBef>
              </a:pPr>
              <a:t>10</a:t>
            </a:fld>
            <a:endParaRPr kumimoji="0"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1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E5C348-7323-416C-80CB-2072FBA4880B}" type="slidenum">
              <a:rPr kumimoji="0" lang="en-US" altLang="en-US"/>
              <a:pPr>
                <a:spcBef>
                  <a:spcPct val="0"/>
                </a:spcBef>
              </a:pPr>
              <a:t>11</a:t>
            </a:fld>
            <a:endParaRPr kumimoji="0"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3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3371F-F871-46A3-A473-9084C26066FA}" type="slidenum">
              <a:rPr kumimoji="0" lang="en-US" altLang="en-US"/>
              <a:pPr>
                <a:spcBef>
                  <a:spcPct val="0"/>
                </a:spcBef>
              </a:pPr>
              <a:t>12</a:t>
            </a:fld>
            <a:endParaRPr kumimoji="0"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9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CFF6FD-0DCC-49B6-B09A-5A2A90667BC6}" type="slidenum">
              <a:rPr kumimoji="0" lang="en-US" altLang="en-US"/>
              <a:pPr>
                <a:spcBef>
                  <a:spcPct val="0"/>
                </a:spcBef>
              </a:pPr>
              <a:t>13</a:t>
            </a:fld>
            <a:endParaRPr kumimoji="0"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0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54EB44-9421-4489-B7A8-8B7947C664E0}" type="slidenum">
              <a:rPr kumimoji="0" lang="en-US" altLang="en-US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7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1760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838200"/>
            <a:ext cx="5486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486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B3FA-BD1E-4FD4-BC18-0E696E443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53161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file:///D:\chapter19\fig19_05_1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DEPARTMENT DAY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</p:txBody>
      </p:sp>
    </p:spTree>
    <p:extLst>
      <p:ext uri="{BB962C8B-B14F-4D97-AF65-F5344CB8AC3E}">
        <p14:creationId xmlns:p14="http://schemas.microsoft.com/office/powerpoint/2010/main" val="18955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6AA7E82-E7BF-42F2-9771-26ADA026FEB9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10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0001" r="9091" b="5714"/>
          <a:stretch>
            <a:fillRect/>
          </a:stretch>
        </p:blipFill>
        <p:spPr bwMode="auto">
          <a:xfrm>
            <a:off x="2895600" y="1371601"/>
            <a:ext cx="65532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Confusion in Using Different Languages for Names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9092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6E7D0D06-A5DC-4E0C-9D80-B830FCA6F533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11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10146" r="8911" b="7246"/>
          <a:stretch>
            <a:fillRect/>
          </a:stretch>
        </p:blipFill>
        <p:spPr bwMode="auto">
          <a:xfrm>
            <a:off x="2895600" y="1676400"/>
            <a:ext cx="6400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Latin Names are Understood by all Taxonomists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9088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D509EE00-D962-46AF-88B8-3CC6E1CCDD83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12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Taxonomists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1219200"/>
            <a:ext cx="4724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Char char="•"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2000 years ago,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the first taxonomist</a:t>
            </a:r>
          </a:p>
          <a:p>
            <a:pPr marL="0" indent="0">
              <a:lnSpc>
                <a:spcPct val="90000"/>
              </a:lnSpc>
              <a:buFontTx/>
              <a:buChar char="•"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 divided organisms into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plants &amp; animals</a:t>
            </a:r>
          </a:p>
          <a:p>
            <a:pPr marL="0" indent="0">
              <a:lnSpc>
                <a:spcPct val="90000"/>
              </a:lnSpc>
              <a:buFontTx/>
              <a:buChar char="•"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subdivided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them by their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habitat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---land, sea, or air dwellers </a:t>
            </a:r>
          </a:p>
        </p:txBody>
      </p:sp>
      <p:pic>
        <p:nvPicPr>
          <p:cNvPr id="17413" name="Picture 7" descr="aristo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828800"/>
            <a:ext cx="23352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9244537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F7591F1B-251C-4D9E-BD56-AAF639994D8F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13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Taxonomists</a:t>
            </a:r>
          </a:p>
        </p:txBody>
      </p:sp>
      <p:sp>
        <p:nvSpPr>
          <p:cNvPr id="13414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590800" y="1066800"/>
            <a:ext cx="39624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John Ray, a botanist,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the first to use Latin for naming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names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were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 long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descriptions telling everything about the plant</a:t>
            </a:r>
          </a:p>
        </p:txBody>
      </p:sp>
      <p:pic>
        <p:nvPicPr>
          <p:cNvPr id="134150" name="Picture 6" descr="Image from Ray's Historia planta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3" y="1739696"/>
            <a:ext cx="2765365" cy="46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1764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88C20E1C-F580-41FA-BF40-E5AFB132C307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14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543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Carolus Linnaeus</a:t>
            </a:r>
            <a:b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1707 – 1778</a:t>
            </a:r>
            <a:endParaRPr lang="en-U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19200"/>
            <a:ext cx="3505200" cy="5105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3200">
                <a:latin typeface="Comic Sans MS" panose="030F0702030302020204" pitchFamily="66" charset="0"/>
              </a:rPr>
              <a:t>18th century </a:t>
            </a: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taxonomist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Comic Sans MS" panose="030F0702030302020204" pitchFamily="66" charset="0"/>
              </a:rPr>
              <a:t>Classified organisms by their </a:t>
            </a: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structure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Comic Sans MS" panose="030F0702030302020204" pitchFamily="66" charset="0"/>
              </a:rPr>
              <a:t>Developed </a:t>
            </a: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naming system</a:t>
            </a:r>
            <a:r>
              <a:rPr lang="en-US" altLang="en-US" sz="3200">
                <a:latin typeface="Comic Sans MS" panose="030F0702030302020204" pitchFamily="66" charset="0"/>
              </a:rPr>
              <a:t> still used today</a:t>
            </a:r>
          </a:p>
          <a:p>
            <a:pPr eaLnBrk="1" hangingPunct="1"/>
            <a:endParaRPr lang="en-US" altLang="en-US" sz="3200">
              <a:latin typeface="Comic Sans MS" panose="030F0702030302020204" pitchFamily="66" charset="0"/>
            </a:endParaRPr>
          </a:p>
        </p:txBody>
      </p:sp>
      <p:pic>
        <p:nvPicPr>
          <p:cNvPr id="21509" name="Picture 4" descr="linne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41458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5" descr="system_na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973">
            <a:off x="8001000" y="2971800"/>
            <a:ext cx="21288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5320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5C6585CB-56F3-4E24-93B6-9EA14649C602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15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Carolus Linnaeus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990600"/>
            <a:ext cx="70104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Called the </a:t>
            </a:r>
            <a:r>
              <a:rPr 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“Father of Taxonomy”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Developed the modern system of naming known as </a:t>
            </a:r>
            <a:r>
              <a:rPr 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Two-word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 (Genus &amp; species)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2749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E0C462F8-B9DC-4718-B616-FAB7CC9818A2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16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61722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Standardized Naming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914400"/>
            <a:ext cx="4267200" cy="5257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 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buFontTx/>
              <a:buChar char="•"/>
              <a:defRPr/>
            </a:pPr>
            <a:r>
              <a:rPr lang="en-US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Genus species</a:t>
            </a:r>
          </a:p>
          <a:p>
            <a:pPr marL="0" indent="0">
              <a:buFontTx/>
              <a:buChar char="•"/>
              <a:defRPr/>
            </a:pP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Latin or Greek</a:t>
            </a:r>
          </a:p>
          <a:p>
            <a:pPr marL="0" indent="0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Italicized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print</a:t>
            </a:r>
          </a:p>
          <a:p>
            <a:pPr marL="0" indent="0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Capitalize genus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but NOT species</a:t>
            </a:r>
          </a:p>
          <a:p>
            <a:pPr marL="0" indent="0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Underline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when writing</a:t>
            </a:r>
          </a:p>
        </p:txBody>
      </p:sp>
      <p:pic>
        <p:nvPicPr>
          <p:cNvPr id="25605" name="Picture 4" descr="D:\chapter19\fig19_05_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838200"/>
            <a:ext cx="3124200" cy="5257800"/>
          </a:xfrm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7315200" y="1219201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Turdus migratorius</a:t>
            </a:r>
            <a:br>
              <a:rPr lang="en-US" sz="2400"/>
            </a:br>
            <a:endParaRPr lang="en-US" sz="24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6200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American Robin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0493268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131077" grpId="0"/>
      <p:bldP spid="1310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DA909433-65DD-4411-8008-9E1556031DE9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17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Binomial Nomenclature</a:t>
            </a:r>
          </a:p>
        </p:txBody>
      </p:sp>
      <p:pic>
        <p:nvPicPr>
          <p:cNvPr id="45064" name="Picture 8" descr="three_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5" r="1888"/>
          <a:stretch>
            <a:fillRect/>
          </a:stretch>
        </p:blipFill>
        <p:spPr bwMode="auto">
          <a:xfrm rot="21402993">
            <a:off x="1828801" y="1143000"/>
            <a:ext cx="29432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three_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r="35431"/>
          <a:stretch>
            <a:fillRect/>
          </a:stretch>
        </p:blipFill>
        <p:spPr bwMode="auto">
          <a:xfrm rot="193983">
            <a:off x="4495800" y="2286000"/>
            <a:ext cx="28638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 descr="three_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24"/>
          <a:stretch>
            <a:fillRect/>
          </a:stretch>
        </p:blipFill>
        <p:spPr bwMode="auto">
          <a:xfrm rot="250095">
            <a:off x="7467600" y="1371600"/>
            <a:ext cx="2914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209800" y="6248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</a:pPr>
            <a:r>
              <a:rPr lang="en-US" altLang="en-US">
                <a:latin typeface="Comic Sans MS" panose="030F0702030302020204" pitchFamily="66" charset="0"/>
              </a:rPr>
              <a:t>Which TWO are more closely related?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340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A0866ABC-3B17-4AD3-BE29-2A9A260BD2F3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18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Rules for Naming Organisms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066800"/>
            <a:ext cx="7162800" cy="5257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International Code for Binomial Nomenclature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contains the rules for naming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names must be approved by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International Naming Congresses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(International Zoological Congress)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prevents duplicated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9669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F7264130-91AD-4673-A459-3A0B9CE6D69C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19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 Groups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295400"/>
            <a:ext cx="7010400" cy="50292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-plural) is a category into which related organisms are placed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is a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hierarchy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groups (taxa) from broadest to most specific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Domain, Kingdom, Phylum, Class, Order, Family, </a:t>
            </a:r>
            <a:r>
              <a:rPr lang="en-US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Genus, species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4527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MASS AND WEIGHT</a:t>
            </a:r>
            <a:endParaRPr lang="en-US" altLang="en-US" sz="4400">
              <a:latin typeface="Comic Sans MS" panose="030F0702030302020204" pitchFamily="66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8800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" y="558800"/>
            <a:ext cx="185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950703"/>
            <a:ext cx="2463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4115803"/>
            <a:ext cx="2463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083050"/>
            <a:ext cx="2133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1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6BC4C59D-9B2B-442F-A291-836F7B9CA691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20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1"/>
            <a:ext cx="8382000" cy="347663"/>
          </a:xfr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Hierarchy-Taxonomic Groups</a:t>
            </a:r>
            <a:r>
              <a:rPr lang="en-US" dirty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0" y="12954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	Kingdom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    Phylum </a:t>
            </a:r>
            <a:r>
              <a:rPr lang="en-US" altLang="en-US" sz="3200">
                <a:solidFill>
                  <a:srgbClr val="006600"/>
                </a:solidFill>
                <a:latin typeface="Comic Sans MS" panose="030F0702030302020204" pitchFamily="66" charset="0"/>
              </a:rPr>
              <a:t>(Division – used for plants)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      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           Order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               Family    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                   Genus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  	                  Species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876800" y="1371601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BROADEST TAXON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>
            <a:off x="3810000" y="1600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H="1">
            <a:off x="8001000" y="533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8686800" y="52578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</a:pPr>
            <a:r>
              <a:rPr lang="en-US" altLang="en-US" sz="1800">
                <a:latin typeface="Comic Sans MS" panose="030F0702030302020204" pitchFamily="66" charset="0"/>
              </a:rPr>
              <a:t>Most Specific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66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/>
      <p:bldP spid="1372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07CD09C4-678A-4F5F-8091-8EB9E0E4E1A7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21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629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77200" y="0"/>
            <a:ext cx="2590800" cy="68580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umb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ing</a:t>
            </a:r>
          </a:p>
          <a:p>
            <a:pPr eaLnBrk="1" hangingPunct="1"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hillip</a:t>
            </a:r>
          </a:p>
          <a:p>
            <a:pPr eaLnBrk="1" hangingPunct="1">
              <a:defRPr/>
            </a:pP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</a:t>
            </a:r>
          </a:p>
          <a:p>
            <a:pPr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</a:t>
            </a:r>
          </a:p>
          <a:p>
            <a:pPr eaLnBrk="1" hangingPunct="1"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</a:t>
            </a:r>
          </a:p>
          <a:p>
            <a:pPr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ooseberry</a:t>
            </a:r>
          </a:p>
          <a:p>
            <a:pPr eaLnBrk="1" hangingPunct="1">
              <a:defRPr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oup!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4017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8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34B1DC29-2063-4D77-8BEC-4BCCDB2846C9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22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37891" name="Picture 2" descr="0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10416"/>
          <a:stretch>
            <a:fillRect/>
          </a:stretch>
        </p:blipFill>
        <p:spPr bwMode="auto">
          <a:xfrm>
            <a:off x="2514600" y="838201"/>
            <a:ext cx="72390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09317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00F7A2BF-07AA-4601-A985-ACA8DD660643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23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990600"/>
            <a:ext cx="7162800" cy="5257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Broadest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, most inclusive taxon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Three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domains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Archaea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and Bacteria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are unicellular prokaryotes (no nucleus or membrane-bound organelles)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Eukarya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are more complex and have a nucleus and membrane-bound organelles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9235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83098EE4-BF0E-4C6E-8B58-F4E82E04E7DB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24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457200"/>
          </a:xfrm>
        </p:spPr>
        <p:txBody>
          <a:bodyPr/>
          <a:lstStyle/>
          <a:p>
            <a:pPr algn="ctr" eaLnBrk="1" hangingPunct="1"/>
            <a:r>
              <a:rPr lang="en-US" altLang="en-US" sz="4400">
                <a:solidFill>
                  <a:srgbClr val="663300"/>
                </a:solidFill>
                <a:latin typeface="Comic Sans MS" panose="030F0702030302020204" pitchFamily="66" charset="0"/>
              </a:rPr>
              <a:t>ARCHAEA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90800" y="838200"/>
            <a:ext cx="7010400" cy="5257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Char char="•"/>
            </a:pPr>
            <a:r>
              <a:rPr lang="en-US" altLang="en-US" sz="2800">
                <a:latin typeface="Comic Sans MS" panose="030F0702030302020204" pitchFamily="66" charset="0"/>
              </a:rPr>
              <a:t>Kingdom - ARCHAEBACTERIA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latin typeface="Comic Sans MS" panose="030F0702030302020204" pitchFamily="66" charset="0"/>
              </a:rPr>
              <a:t>Probably the </a:t>
            </a:r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2800" baseline="30000">
                <a:solidFill>
                  <a:srgbClr val="FF6600"/>
                </a:solidFill>
                <a:latin typeface="Comic Sans MS" panose="030F0702030302020204" pitchFamily="66" charset="0"/>
              </a:rPr>
              <a:t>st</a:t>
            </a:r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 cells to evolve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latin typeface="Comic Sans MS" panose="030F0702030302020204" pitchFamily="66" charset="0"/>
              </a:rPr>
              <a:t>Live in </a:t>
            </a:r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HARSH</a:t>
            </a:r>
            <a:r>
              <a:rPr lang="en-US" altLang="en-US" sz="2800">
                <a:latin typeface="Comic Sans MS" panose="030F0702030302020204" pitchFamily="66" charset="0"/>
              </a:rPr>
              <a:t> environments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latin typeface="Comic Sans MS" panose="030F0702030302020204" pitchFamily="66" charset="0"/>
              </a:rPr>
              <a:t>Found in:</a:t>
            </a:r>
          </a:p>
          <a:p>
            <a:pPr lvl="1" eaLnBrk="1" hangingPunct="1">
              <a:buFontTx/>
              <a:buChar char="–"/>
            </a:pPr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Sewage</a:t>
            </a:r>
            <a:r>
              <a:rPr lang="en-US" altLang="en-US" sz="2800">
                <a:latin typeface="Comic Sans MS" panose="030F0702030302020204" pitchFamily="66" charset="0"/>
              </a:rPr>
              <a:t> Treatment Plants </a:t>
            </a:r>
            <a:r>
              <a:rPr lang="en-US" altLang="en-US" sz="2400">
                <a:latin typeface="Comic Sans MS" panose="030F0702030302020204" pitchFamily="66" charset="0"/>
              </a:rPr>
              <a:t>(Methanogens)</a:t>
            </a:r>
          </a:p>
          <a:p>
            <a:pPr lvl="1" eaLnBrk="1" hangingPunct="1">
              <a:buFontTx/>
              <a:buChar char="–"/>
            </a:pPr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Thermal</a:t>
            </a:r>
            <a:r>
              <a:rPr lang="en-US" altLang="en-US" sz="2800">
                <a:latin typeface="Comic Sans MS" panose="030F0702030302020204" pitchFamily="66" charset="0"/>
              </a:rPr>
              <a:t> or Volcanic Vents </a:t>
            </a:r>
            <a:r>
              <a:rPr lang="en-US" altLang="en-US" sz="2400">
                <a:latin typeface="Comic Sans MS" panose="030F0702030302020204" pitchFamily="66" charset="0"/>
              </a:rPr>
              <a:t>(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Thermophiles</a:t>
            </a:r>
            <a:r>
              <a:rPr lang="en-US" altLang="en-US" sz="2400"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buFontTx/>
              <a:buChar char="–"/>
            </a:pPr>
            <a:r>
              <a:rPr lang="en-US" altLang="en-US" sz="2800">
                <a:latin typeface="Comic Sans MS" panose="030F0702030302020204" pitchFamily="66" charset="0"/>
              </a:rPr>
              <a:t>Hot Springs or Geysers that are </a:t>
            </a:r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acid</a:t>
            </a:r>
          </a:p>
          <a:p>
            <a:pPr lvl="1" eaLnBrk="1" hangingPunct="1">
              <a:buFontTx/>
              <a:buChar char="–"/>
            </a:pPr>
            <a:r>
              <a:rPr lang="en-US" altLang="en-US" sz="2800">
                <a:latin typeface="Comic Sans MS" panose="030F0702030302020204" pitchFamily="66" charset="0"/>
              </a:rPr>
              <a:t>Very </a:t>
            </a:r>
            <a:r>
              <a:rPr lang="en-US" altLang="en-US" sz="2800">
                <a:solidFill>
                  <a:srgbClr val="FF6600"/>
                </a:solidFill>
                <a:latin typeface="Comic Sans MS" panose="030F0702030302020204" pitchFamily="66" charset="0"/>
              </a:rPr>
              <a:t>salty water</a:t>
            </a:r>
            <a:r>
              <a:rPr lang="en-US" altLang="en-US" sz="2800">
                <a:latin typeface="Comic Sans MS" panose="030F0702030302020204" pitchFamily="66" charset="0"/>
              </a:rPr>
              <a:t> (Dead Sea; Great Salt Lake) -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Halophiles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644628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F79E11FE-9CDE-434A-A39B-5A47DD7C9F6C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25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212994" name="Picture 2" descr="Untitled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514600" y="457200"/>
            <a:ext cx="3200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</a:pPr>
            <a:r>
              <a:rPr lang="en-US" altLang="en-US" sz="3600">
                <a:latin typeface="Comic Sans MS" panose="030F0702030302020204" pitchFamily="66" charset="0"/>
              </a:rPr>
              <a:t>ARCHAEAN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6308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165D97BA-BCA4-45CB-AB61-5E4C6704461B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26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title"/>
          </p:nvPr>
        </p:nvSpPr>
        <p:spPr>
          <a:xfrm>
            <a:off x="637410" y="74788"/>
            <a:ext cx="10571998" cy="970450"/>
          </a:xfrm>
        </p:spPr>
        <p:txBody>
          <a:bodyPr/>
          <a:lstStyle/>
          <a:p>
            <a:pPr algn="ctr" eaLnBrk="1" hangingPunct="1"/>
            <a:r>
              <a:rPr lang="en-US" altLang="en-US" sz="4400">
                <a:latin typeface="Comic Sans MS" panose="030F0702030302020204" pitchFamily="66" charset="0"/>
              </a:rPr>
              <a:t>BACTERIA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4600" y="1219200"/>
            <a:ext cx="71628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•"/>
            </a:pPr>
            <a:r>
              <a:rPr lang="en-US" altLang="en-US" sz="3200">
                <a:latin typeface="Comic Sans MS" panose="030F0702030302020204" pitchFamily="66" charset="0"/>
              </a:rPr>
              <a:t>Kingdom - EUBACTERIA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Comic Sans MS" panose="030F0702030302020204" pitchFamily="66" charset="0"/>
              </a:rPr>
              <a:t>Some may cause </a:t>
            </a: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DISEASE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Comic Sans MS" panose="030F0702030302020204" pitchFamily="66" charset="0"/>
              </a:rPr>
              <a:t>Found in </a:t>
            </a: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ALL HABITATS</a:t>
            </a:r>
            <a:r>
              <a:rPr lang="en-US" altLang="en-US" sz="3200">
                <a:latin typeface="Comic Sans MS" panose="030F0702030302020204" pitchFamily="66" charset="0"/>
              </a:rPr>
              <a:t> except harsh ones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latin typeface="Comic Sans MS" panose="030F0702030302020204" pitchFamily="66" charset="0"/>
              </a:rPr>
              <a:t>Important </a:t>
            </a: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decomposers</a:t>
            </a:r>
            <a:r>
              <a:rPr lang="en-US" altLang="en-US" sz="3200">
                <a:latin typeface="Comic Sans MS" panose="030F0702030302020204" pitchFamily="66" charset="0"/>
              </a:rPr>
              <a:t> for environment</a:t>
            </a:r>
          </a:p>
          <a:p>
            <a:pPr eaLnBrk="1" hangingPunct="1">
              <a:buFontTx/>
              <a:buChar char="•"/>
            </a:pPr>
            <a:r>
              <a:rPr lang="en-US" altLang="en-US" sz="3200">
                <a:solidFill>
                  <a:srgbClr val="FF6600"/>
                </a:solidFill>
                <a:latin typeface="Comic Sans MS" panose="030F0702030302020204" pitchFamily="66" charset="0"/>
              </a:rPr>
              <a:t>Commercially</a:t>
            </a:r>
            <a:r>
              <a:rPr lang="en-US" altLang="en-US" sz="3200">
                <a:latin typeface="Comic Sans MS" panose="030F0702030302020204" pitchFamily="66" charset="0"/>
              </a:rPr>
              <a:t> important in making cottage cheese, yogurt, buttermilk, etc.</a:t>
            </a:r>
          </a:p>
          <a:p>
            <a:pPr eaLnBrk="1" hangingPunct="1">
              <a:buFontTx/>
              <a:buChar char="•"/>
            </a:pPr>
            <a:endParaRPr lang="en-US" altLang="en-US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CF0DE4CA-42DB-4F9F-A764-5C93D8D7F8D7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27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48131" name="Picture 2" descr="Untitled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895600" y="381001"/>
            <a:ext cx="6629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Live in the intestines of animals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24850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1117B102-A305-4CEF-9543-2EA9537D0965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28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08748" y="1045238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Domain Eukarya is Divided into Kingdoms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1981200"/>
            <a:ext cx="6629400" cy="35814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3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Protista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(protozoans, algae…)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Fungi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(mushrooms, yeasts …)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Plantae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(multicellular plants)</a:t>
            </a:r>
          </a:p>
          <a:p>
            <a:pPr eaLnBrk="1" hangingPunct="1">
              <a:buFontTx/>
              <a:buChar char="•"/>
              <a:defRPr/>
            </a:pPr>
            <a:r>
              <a:rPr lang="en-US" sz="3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Animalia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(multicellular animals)  </a:t>
            </a:r>
            <a:endParaRPr lang="en-US" sz="3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</a:t>
            </a:r>
            <a:endParaRPr lang="en-US" sz="3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40922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B60399FC-83F5-4BCE-8811-3D174535B444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29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410" y="161769"/>
            <a:ext cx="10571998" cy="970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Protista</a:t>
            </a:r>
          </a:p>
        </p:txBody>
      </p:sp>
      <p:pic>
        <p:nvPicPr>
          <p:cNvPr id="52228" name="Picture 4" descr="protist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219200"/>
            <a:ext cx="3810000" cy="4495800"/>
          </a:xfrm>
          <a:noFill/>
        </p:spPr>
      </p:pic>
      <p:sp>
        <p:nvSpPr>
          <p:cNvPr id="1577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295400"/>
            <a:ext cx="3886200" cy="4419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are unicellular</a:t>
            </a:r>
          </a:p>
          <a:p>
            <a:pPr marL="0" indent="0">
              <a:lnSpc>
                <a:spcPct val="90000"/>
              </a:lnSpc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 are multicellular</a:t>
            </a:r>
          </a:p>
          <a:p>
            <a:pPr marL="0" indent="0">
              <a:lnSpc>
                <a:spcPct val="90000"/>
              </a:lnSpc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Some are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autotrophic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while others are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heterotrophic</a:t>
            </a:r>
          </a:p>
          <a:p>
            <a:pPr marL="0" indent="0">
              <a:lnSpc>
                <a:spcPct val="90000"/>
              </a:lnSpc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Aquatic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0701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>
                <a:latin typeface="Comic Sans MS" panose="030F0702030302020204" pitchFamily="66" charset="0"/>
              </a:rPr>
              <a:t>DEFINITIONS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9144000" cy="4419600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en-US" sz="4400" b="1" dirty="0">
                <a:latin typeface="Comic Sans MS" panose="030F0702030302020204" pitchFamily="66" charset="0"/>
              </a:rPr>
              <a:t>Mass</a:t>
            </a:r>
            <a:r>
              <a:rPr lang="en-US" altLang="en-US" dirty="0">
                <a:latin typeface="Comic Sans MS" panose="030F0702030302020204" pitchFamily="66" charset="0"/>
              </a:rPr>
              <a:t>- </a:t>
            </a:r>
            <a:r>
              <a:rPr lang="en-US" altLang="en-US" sz="2800" dirty="0">
                <a:latin typeface="Comic Sans MS" panose="030F0702030302020204" pitchFamily="66" charset="0"/>
              </a:rPr>
              <a:t>the amount of </a:t>
            </a:r>
            <a:r>
              <a:rPr lang="en-US" altLang="en-US" sz="2800" i="1" dirty="0">
                <a:latin typeface="Comic Sans MS" panose="030F0702030302020204" pitchFamily="66" charset="0"/>
              </a:rPr>
              <a:t>matter</a:t>
            </a:r>
            <a:r>
              <a:rPr lang="en-US" altLang="en-US" sz="2800" dirty="0">
                <a:latin typeface="Comic Sans MS" panose="030F0702030302020204" pitchFamily="66" charset="0"/>
              </a:rPr>
              <a:t> an object has.</a:t>
            </a:r>
          </a:p>
          <a:p>
            <a:pPr eaLnBrk="1" hangingPunct="1"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en-US" sz="4000" b="1" dirty="0">
                <a:latin typeface="Comic Sans MS" panose="030F0702030302020204" pitchFamily="66" charset="0"/>
              </a:rPr>
              <a:t>Matter</a:t>
            </a:r>
            <a:r>
              <a:rPr lang="en-US" altLang="en-US" sz="4000" dirty="0">
                <a:latin typeface="Comic Sans MS" panose="030F0702030302020204" pitchFamily="66" charset="0"/>
              </a:rPr>
              <a:t>- </a:t>
            </a:r>
            <a:r>
              <a:rPr lang="en-US" altLang="en-US" sz="2800" dirty="0">
                <a:latin typeface="Comic Sans MS" panose="030F0702030302020204" pitchFamily="66" charset="0"/>
              </a:rPr>
              <a:t>something that has mass and takes up space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altLang="en-US" sz="4000" b="1" dirty="0">
                <a:latin typeface="Comic Sans MS" panose="030F0702030302020204" pitchFamily="66" charset="0"/>
              </a:rPr>
              <a:t>Weight</a:t>
            </a:r>
            <a:r>
              <a:rPr lang="en-US" altLang="en-US" sz="4000" dirty="0">
                <a:latin typeface="Comic Sans MS" panose="030F0702030302020204" pitchFamily="66" charset="0"/>
              </a:rPr>
              <a:t>- </a:t>
            </a:r>
            <a:r>
              <a:rPr lang="en-US" altLang="en-US" sz="2800" dirty="0">
                <a:latin typeface="Comic Sans MS" panose="030F0702030302020204" pitchFamily="66" charset="0"/>
              </a:rPr>
              <a:t>is the amount of mass of an object, it is dependent upon gravity. </a:t>
            </a:r>
          </a:p>
        </p:txBody>
      </p:sp>
    </p:spTree>
    <p:extLst>
      <p:ext uri="{BB962C8B-B14F-4D97-AF65-F5344CB8AC3E}">
        <p14:creationId xmlns:p14="http://schemas.microsoft.com/office/powerpoint/2010/main" val="19800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FE81D30D-1EC5-43B1-B576-BDC8247B13A7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30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Fungi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914400"/>
            <a:ext cx="3429000" cy="5562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Multicellular,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except yeast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Absorptive heterotrophs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(digest food outside their body &amp; then absorb it)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walls made of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chitin</a:t>
            </a:r>
          </a:p>
        </p:txBody>
      </p:sp>
      <p:pic>
        <p:nvPicPr>
          <p:cNvPr id="54277" name="Picture 4" descr="fun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4343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7304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D137FD81-ED31-458E-9896-AF6867434091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31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161794" name="Picture 2" descr="0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26366" r="6250" b="1993"/>
          <a:stretch>
            <a:fillRect/>
          </a:stretch>
        </p:blipFill>
        <p:spPr bwMode="auto">
          <a:xfrm>
            <a:off x="7010400" y="1143000"/>
            <a:ext cx="3276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1660526" y="1074739"/>
            <a:ext cx="32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SzTx/>
              <a:buFontTx/>
              <a:buChar char="•"/>
            </a:pPr>
            <a:endParaRPr lang="en-US" altLang="en-US" sz="32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Plantae</a:t>
            </a:r>
          </a:p>
        </p:txBody>
      </p:sp>
      <p:pic>
        <p:nvPicPr>
          <p:cNvPr id="161799" name="Picture 7" descr="01_0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4429" r="68750"/>
          <a:stretch>
            <a:fillRect/>
          </a:stretch>
        </p:blipFill>
        <p:spPr>
          <a:xfrm>
            <a:off x="6172200" y="4724400"/>
            <a:ext cx="1524000" cy="1943100"/>
          </a:xfrm>
          <a:noFill/>
        </p:spPr>
      </p:pic>
      <p:sp>
        <p:nvSpPr>
          <p:cNvPr id="1618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447800"/>
            <a:ext cx="4114800" cy="3810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Char char="•"/>
              <a:defRPr/>
            </a:pP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Multicellular</a:t>
            </a:r>
          </a:p>
          <a:p>
            <a:pPr marL="0" indent="0">
              <a:buFontTx/>
              <a:buChar char="•"/>
              <a:defRPr/>
            </a:pP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Autotrophic</a:t>
            </a:r>
          </a:p>
          <a:p>
            <a:pPr marL="0" indent="0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Absorb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sunlight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make glucose – Photosynthesis</a:t>
            </a:r>
          </a:p>
          <a:p>
            <a:pPr marL="0" indent="0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walls made of </a:t>
            </a:r>
            <a:r>
              <a:rPr 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cellulose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2590800" y="8382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9591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C0A00F11-51DD-4A33-8745-8956EBFB7287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32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Animalia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3429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Multicellular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dirty="0" err="1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Ingestive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heterotrophs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(consume food &amp; digest it inside their bodies)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Feed on 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plants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or </a:t>
            </a:r>
            <a:r>
              <a:rPr lang="en-US" sz="3200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animals</a:t>
            </a:r>
          </a:p>
        </p:txBody>
      </p:sp>
      <p:pic>
        <p:nvPicPr>
          <p:cNvPr id="58373" name="Picture 4" descr="Untitled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>
            <a:fillRect/>
          </a:stretch>
        </p:blipFill>
        <p:spPr bwMode="auto">
          <a:xfrm>
            <a:off x="7025860" y="1973178"/>
            <a:ext cx="4183547" cy="418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2405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01C3F05-D71C-41C2-9CB4-373557CE16DC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33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Basis for Modern Taxonomy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219200"/>
            <a:ext cx="7086600" cy="4648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Homologous structures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(same structure, different function)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embryo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development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Molecular Similarity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</a:t>
            </a:r>
            <a:r>
              <a:rPr lang="en-US" sz="3600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US" sz="3600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or </a:t>
            </a:r>
            <a:r>
              <a:rPr lang="en-US" sz="3600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amino acid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sequence of Proteins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0869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5F1162B7-C731-46BE-B009-7C5533350F28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34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62467" name="Picture 2" descr="Untitled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92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524000" y="603567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Homologous Structures (BONES in the FORELIMBS)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shows Similarities in mammals.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18304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omic Sans MS" panose="030F0702030302020204" pitchFamily="66" charset="0"/>
              </a:rPr>
              <a:t>Units for Measuring Mass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Mass is measured in</a:t>
            </a:r>
            <a:r>
              <a:rPr lang="en-US" altLang="en-US" sz="2800" dirty="0"/>
              <a:t>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grams </a:t>
            </a:r>
            <a:r>
              <a:rPr lang="en-US" altLang="en-US" sz="2800" dirty="0">
                <a:latin typeface="Comic Sans MS" panose="030F0702030302020204" pitchFamily="66" charset="0"/>
              </a:rPr>
              <a:t>and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kilograms.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1 paper clip= 1 gram</a:t>
            </a:r>
          </a:p>
          <a:p>
            <a:pPr eaLnBrk="1" hangingPunct="1"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1000g=1 kilogram</a:t>
            </a:r>
          </a:p>
          <a:p>
            <a:pPr eaLnBrk="1" hangingPunct="1"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The average human adult weighs 75kg.</a:t>
            </a:r>
            <a:endParaRPr lang="en-US" altLang="en-US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86" y="2211742"/>
            <a:ext cx="2806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omic Sans MS" panose="030F0702030302020204" pitchFamily="66" charset="0"/>
              </a:rPr>
              <a:t>Tools for Measuring Mass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**The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Triple Beam Balance</a:t>
            </a:r>
            <a:r>
              <a:rPr lang="en-US" altLang="en-US" sz="2800" dirty="0">
                <a:latin typeface="Comic Sans MS" panose="030F0702030302020204" pitchFamily="66" charset="0"/>
              </a:rPr>
              <a:t> is the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tool we use to measure mass</a:t>
            </a:r>
            <a:r>
              <a:rPr lang="en-US" altLang="en-US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19" y="3092220"/>
            <a:ext cx="3514447" cy="24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7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23D55F03-79FC-4771-A222-9C48B598D613}" type="slidenum">
              <a:rPr lang="en-US" altLang="en-US" sz="800" b="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SzTx/>
              </a:pPr>
              <a:t>6</a:t>
            </a:fld>
            <a:endParaRPr lang="en-US" altLang="en-US" sz="800" b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7947" y="2281321"/>
            <a:ext cx="7962900" cy="16129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TOPIC 2:</a:t>
            </a:r>
            <a:br>
              <a:rPr lang="en-US" sz="88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88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</a:t>
            </a:r>
          </a:p>
        </p:txBody>
      </p:sp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altLang="en-US" sz="800" b="0">
                <a:solidFill>
                  <a:schemeClr val="bg1"/>
                </a:solidFill>
                <a:latin typeface="Arial Black" panose="020B0A04020102020204" pitchFamily="34" charset="0"/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3539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A9ED9130-7D59-463C-8114-F937ABC68616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7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447800"/>
            <a:ext cx="7162800" cy="4572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are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13 billion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known species of organisms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5% of all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organisms that ever lived!!!!!</a:t>
            </a:r>
          </a:p>
          <a:p>
            <a:pPr eaLnBrk="1" hangingPunct="1">
              <a:buFontTx/>
              <a:buChar char="•"/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organisms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still being found and identified</a:t>
            </a:r>
          </a:p>
          <a:p>
            <a:pPr eaLnBrk="1" hangingPunct="1">
              <a:buFontTx/>
              <a:buChar char="•"/>
              <a:defRPr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Species of Organisms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1889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C05A04FC-F258-49AC-BB08-AA4C3E3DAA16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8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Classification?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914400"/>
            <a:ext cx="7467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the arrangement of organisms into orderly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groups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based on their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similarities</a:t>
            </a:r>
          </a:p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Classification is also known as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taxonomy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Taxonomists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scientists that identify &amp; name organisms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5716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52C5D998-7E1B-47B9-80F2-5F50F0EB479F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0"/>
                </a:spcBef>
                <a:buSzTx/>
              </a:pPr>
              <a:t>9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Benefits of Classifying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543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Accurately &amp; uniformly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names organisms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misnomers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such as starfish &amp; jellyfish that aren't really fish 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Uses </a:t>
            </a:r>
            <a:r>
              <a:rPr 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language (Latin or some Greek)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 all names </a:t>
            </a:r>
          </a:p>
        </p:txBody>
      </p:sp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5410200" y="4800600"/>
            <a:ext cx="23622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200000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200000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200000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endParaRPr lang="en-US" altLang="en-US" sz="3600" b="0">
              <a:latin typeface="20th Century Font" pitchFamily="2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715000" y="5029201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Sea”horse”??</a:t>
            </a:r>
          </a:p>
        </p:txBody>
      </p:sp>
      <p:pic>
        <p:nvPicPr>
          <p:cNvPr id="89096" name="Picture 8" descr="324734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2592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3" grpId="0" animBg="1"/>
      <p:bldP spid="8909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50</TotalTime>
  <Words>861</Words>
  <Application>Microsoft Office PowerPoint</Application>
  <PresentationFormat>Widescreen</PresentationFormat>
  <Paragraphs>231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20th Century Font</vt:lpstr>
      <vt:lpstr>Arial</vt:lpstr>
      <vt:lpstr>Arial Black</vt:lpstr>
      <vt:lpstr>Calibri</vt:lpstr>
      <vt:lpstr>Century Gothic</vt:lpstr>
      <vt:lpstr>Comic Sans MS</vt:lpstr>
      <vt:lpstr>Tahoma</vt:lpstr>
      <vt:lpstr>Times</vt:lpstr>
      <vt:lpstr>Times New Roman</vt:lpstr>
      <vt:lpstr>Wingdings</vt:lpstr>
      <vt:lpstr>Wingdings 2</vt:lpstr>
      <vt:lpstr>Quotable</vt:lpstr>
      <vt:lpstr>SCIENCE DEPARTMENT DAY 5</vt:lpstr>
      <vt:lpstr>MASS AND WEIGHT</vt:lpstr>
      <vt:lpstr>DEFINITIONS</vt:lpstr>
      <vt:lpstr>Units for Measuring Mass</vt:lpstr>
      <vt:lpstr>Tools for Measuring Mass</vt:lpstr>
      <vt:lpstr>TOPIC 2: Classification</vt:lpstr>
      <vt:lpstr>Species of Organisms</vt:lpstr>
      <vt:lpstr>What is Classification?</vt:lpstr>
      <vt:lpstr>Benefits of Classifying</vt:lpstr>
      <vt:lpstr>Confusion in Using Different Languages for Names</vt:lpstr>
      <vt:lpstr>Latin Names are Understood by all Taxonomists</vt:lpstr>
      <vt:lpstr>Early Taxonomists</vt:lpstr>
      <vt:lpstr>Early Taxonomists</vt:lpstr>
      <vt:lpstr>Carolus Linnaeus 1707 – 1778</vt:lpstr>
      <vt:lpstr>Carolus Linnaeus</vt:lpstr>
      <vt:lpstr>Standardized Naming</vt:lpstr>
      <vt:lpstr>Binomial Nomenclature</vt:lpstr>
      <vt:lpstr>Rules for Naming Organisms</vt:lpstr>
      <vt:lpstr>Classification Groups</vt:lpstr>
      <vt:lpstr>Hierarchy-Taxonomic Groups </vt:lpstr>
      <vt:lpstr>PowerPoint Presentation</vt:lpstr>
      <vt:lpstr>PowerPoint Presentation</vt:lpstr>
      <vt:lpstr>Domains</vt:lpstr>
      <vt:lpstr>ARCHAEA</vt:lpstr>
      <vt:lpstr>PowerPoint Presentation</vt:lpstr>
      <vt:lpstr>BACTERIA</vt:lpstr>
      <vt:lpstr>PowerPoint Presentation</vt:lpstr>
      <vt:lpstr>Domain Eukarya is Divided into Kingdoms</vt:lpstr>
      <vt:lpstr>Protista</vt:lpstr>
      <vt:lpstr>Fungi</vt:lpstr>
      <vt:lpstr>Plantae</vt:lpstr>
      <vt:lpstr>Animalia</vt:lpstr>
      <vt:lpstr>Basis for Modern Taxonomy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Greenfield, Susan D.</dc:creator>
  <cp:lastModifiedBy>Susan Greenfield</cp:lastModifiedBy>
  <cp:revision>6</cp:revision>
  <dcterms:created xsi:type="dcterms:W3CDTF">2017-03-31T19:17:19Z</dcterms:created>
  <dcterms:modified xsi:type="dcterms:W3CDTF">2017-04-04T18:25:00Z</dcterms:modified>
</cp:coreProperties>
</file>