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Garamond" panose="020204040303010108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tml53odOk9WM+fHVjAXIIFiX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2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14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14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4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4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aramond"/>
              <a:buNone/>
              <a:defRPr sz="6800" b="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" name="Google Shape;43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aramond"/>
              <a:buNone/>
              <a:defRPr sz="6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19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Google Shape;48;p1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1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3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4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BFCBCB"/>
          </a:solidFill>
          <a:ln>
            <a:noFill/>
          </a:ln>
        </p:spPr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4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www.universetoday.com/106645/volcanic-blast-forms-new-island-near-japa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.wikipedia.org/wiki/File:Secondary_Succession.png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commons.wikimedia.org/wiki/File:Trimeresurus,_Zoo_Negar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Aerial_view_of_the_Amazon_Rainforest.jpg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openphoto.net/gallery/image/view/264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0%B9%D0%BB:Lipotriches_sp..jpg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Cowbirds_on_bison_(7545304160).jp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hyperlink" Target="https://commons.wikimedia.org/wiki/File:Mosquito_Tasmania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t3rmin4t0r/3947963283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23905174@N00/2327501747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://www.flickr.com/photos/judepics/297162385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ricochetscience.com/herd-immunity/" TargetMode="Externa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" descr="Koala on a with a forest background"/>
          <p:cNvPicPr preferRelativeResize="0"/>
          <p:nvPr/>
        </p:nvPicPr>
        <p:blipFill rotWithShape="1">
          <a:blip r:embed="rId3">
            <a:alphaModFix/>
          </a:blip>
          <a:srcRect t="6061" b="70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 sz="4400">
                <a:solidFill>
                  <a:schemeClr val="dk1"/>
                </a:solidFill>
              </a:rPr>
              <a:t>COMMUNITIES AND ECOSYSTEM DYNAMICS</a:t>
            </a:r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Chapter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0" name="Google Shape;250;p10" descr="Reversing the loss of biological diversity: Money talks – envirobit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2000" y="794269"/>
            <a:ext cx="7448000" cy="526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9" name="Google Shape;259;p11" descr="BROWN BAG SEMINAR: Ecosystem services, conservation, and the Delta –  MAVEN&amp;#39;S NOTEBOOK | Water new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7128" y="1326674"/>
            <a:ext cx="10577744" cy="420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1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9" name="Google Shape;269;p1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1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1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2" name="Google Shape;272;p1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3" name="Google Shape;273;p12" descr="A picture containing smoke, outdoor, nature, coming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3468" y="667535"/>
            <a:ext cx="5130796" cy="339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A screenshot of a game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17734" y="1366605"/>
            <a:ext cx="5130799" cy="200101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/>
          <p:nvPr/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"/>
          <p:cNvSpPr/>
          <p:nvPr/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cap="none">
                <a:solidFill>
                  <a:schemeClr val="dk1"/>
                </a:solidFill>
              </a:rPr>
              <a:t>SUCCESSION AND PIONEER SPECIES</a:t>
            </a:r>
            <a:endParaRPr/>
          </a:p>
        </p:txBody>
      </p:sp>
      <p:cxnSp>
        <p:nvCxnSpPr>
          <p:cNvPr id="279" name="Google Shape;279;p12"/>
          <p:cNvCxnSpPr/>
          <p:nvPr/>
        </p:nvCxnSpPr>
        <p:spPr>
          <a:xfrm>
            <a:off x="6096000" y="1493533"/>
            <a:ext cx="0" cy="174715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12"/>
          <p:cNvSpPr txBox="1"/>
          <p:nvPr/>
        </p:nvSpPr>
        <p:spPr>
          <a:xfrm>
            <a:off x="9211035" y="3167561"/>
            <a:ext cx="233749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3569814" y="3866632"/>
            <a:ext cx="220445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2" name="Google Shape;132;p2" descr="A picture containing outdoor, sky, mountain,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091" t="16851"/>
          <a:stretch/>
        </p:blipFill>
        <p:spPr>
          <a:xfrm>
            <a:off x="2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/>
              <a:t>Habitats</a:t>
            </a:r>
            <a:endParaRPr/>
          </a:p>
        </p:txBody>
      </p:sp>
      <p:pic>
        <p:nvPicPr>
          <p:cNvPr id="136" name="Google Shape;136;p2" descr="A green lizard on a branch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46888" y="2552502"/>
            <a:ext cx="4602162" cy="34516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9854501" y="6657943"/>
            <a:ext cx="233749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846888" y="6004123"/>
            <a:ext cx="46021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t="11432" r="2" b="7841"/>
          <a:stretch/>
        </p:blipFill>
        <p:spPr>
          <a:xfrm>
            <a:off x="20" y="10"/>
            <a:ext cx="5663460" cy="3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>
                <a:solidFill>
                  <a:schemeClr val="lt1"/>
                </a:solidFill>
              </a:rPr>
              <a:t>Niche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3325982" y="3228945"/>
            <a:ext cx="233749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9" name="Google Shape;149;p3" descr="A group of ants on a rock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t="3224" r="2" b="6410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012210" y="2334233"/>
            <a:ext cx="5858374" cy="388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0" name="Google Shape;160;p4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3" name="Google Shape;163;p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4" name="Google Shape;164;p4" descr="Cartoon Useful Bacteria Fighting Harmful Virus Stock Vector (Royalty Free)  19523400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3468" y="1039166"/>
            <a:ext cx="3206040" cy="26558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4"/>
          <p:cNvCxnSpPr/>
          <p:nvPr/>
        </p:nvCxnSpPr>
        <p:spPr>
          <a:xfrm>
            <a:off x="4168420" y="1493533"/>
            <a:ext cx="0" cy="174715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Google Shape;166;p4" descr="Population Ecolog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7332" y="1890758"/>
            <a:ext cx="3217333" cy="952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4"/>
          <p:cNvCxnSpPr/>
          <p:nvPr/>
        </p:nvCxnSpPr>
        <p:spPr>
          <a:xfrm>
            <a:off x="8023577" y="1493533"/>
            <a:ext cx="0" cy="174715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p4" descr="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2489" y="1561592"/>
            <a:ext cx="3206044" cy="161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/>
          <p:nvPr/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br>
              <a:rPr lang="en-US" sz="3100" cap="none">
                <a:solidFill>
                  <a:schemeClr val="lt1"/>
                </a:solidFill>
              </a:rPr>
            </a:br>
            <a:br>
              <a:rPr lang="en-US" sz="3100" cap="none">
                <a:solidFill>
                  <a:schemeClr val="lt1"/>
                </a:solidFill>
              </a:rPr>
            </a:br>
            <a:r>
              <a:rPr lang="en-US" sz="3100" cap="none">
                <a:solidFill>
                  <a:schemeClr val="lt1"/>
                </a:solidFill>
              </a:rPr>
              <a:t>COMPETITIVE EXCLUSION PRINCIPLE</a:t>
            </a:r>
            <a:br>
              <a:rPr lang="en-US" sz="3100" cap="none">
                <a:solidFill>
                  <a:schemeClr val="lt1"/>
                </a:solidFill>
              </a:rPr>
            </a:br>
            <a:br>
              <a:rPr lang="en-US" sz="3100" cap="none">
                <a:solidFill>
                  <a:schemeClr val="lt1"/>
                </a:solidFill>
              </a:rPr>
            </a:br>
            <a:r>
              <a:rPr lang="en-US" sz="3100" cap="none">
                <a:solidFill>
                  <a:schemeClr val="lt1"/>
                </a:solidFill>
              </a:rPr>
              <a:t>PREDATOR VS PREY</a:t>
            </a:r>
            <a:br>
              <a:rPr lang="en-US" sz="3100" cap="none">
                <a:solidFill>
                  <a:schemeClr val="lt1"/>
                </a:solidFill>
              </a:rPr>
            </a:br>
            <a:br>
              <a:rPr lang="en-US" sz="3100" cap="none">
                <a:solidFill>
                  <a:schemeClr val="lt1"/>
                </a:solidFill>
              </a:rPr>
            </a:br>
            <a:endParaRPr sz="3100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8" name="Google Shape;178;p5" descr="Birds on top of a buffal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985" r="2" b="8985"/>
          <a:stretch/>
        </p:blipFill>
        <p:spPr>
          <a:xfrm>
            <a:off x="20" y="10"/>
            <a:ext cx="5663460" cy="3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>
                <a:solidFill>
                  <a:schemeClr val="lt1"/>
                </a:solidFill>
              </a:rPr>
              <a:t>Symbiosis</a:t>
            </a:r>
            <a:endParaRPr/>
          </a:p>
        </p:txBody>
      </p:sp>
      <p:pic>
        <p:nvPicPr>
          <p:cNvPr id="182" name="Google Shape;182;p5" descr="A close up of a bug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6429" r="18035" b="2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 descr="A bee on a flow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6039" r="18425" b="2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6303580" y="2103120"/>
            <a:ext cx="5245269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Mutualism(+,+)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Commensalism(+,0)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Parasitism(+,-)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3325981" y="3228945"/>
            <a:ext cx="233749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3325981" y="6657945"/>
            <a:ext cx="233749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515430" y="6657945"/>
            <a:ext cx="233749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3" name="Google Shape;193;p6" descr="A flock of seagulls flying over a beach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15903" b="454"/>
          <a:stretch/>
        </p:blipFill>
        <p:spPr>
          <a:xfrm>
            <a:off x="-1" y="10"/>
            <a:ext cx="1219199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64678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Garamond"/>
              <a:buNone/>
            </a:pPr>
            <a:r>
              <a:rPr lang="en-US" sz="4400"/>
              <a:t>Tolerence</a:t>
            </a:r>
            <a:endParaRPr sz="4400"/>
          </a:p>
        </p:txBody>
      </p:sp>
      <p:sp>
        <p:nvSpPr>
          <p:cNvPr id="195" name="Google Shape;195;p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6" descr="Migratory Species"/>
          <p:cNvPicPr preferRelativeResize="0"/>
          <p:nvPr/>
        </p:nvPicPr>
        <p:blipFill rotWithShape="1">
          <a:blip r:embed="rId4">
            <a:alphaModFix/>
          </a:blip>
          <a:srcRect l="5664" r="9588" b="-1"/>
          <a:stretch/>
        </p:blipFill>
        <p:spPr>
          <a:xfrm>
            <a:off x="8129013" y="891662"/>
            <a:ext cx="3217333" cy="24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A picture containing sky, outdoor, herd, mountai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80" r="10079" b="-4"/>
          <a:stretch/>
        </p:blipFill>
        <p:spPr>
          <a:xfrm>
            <a:off x="8119872" y="3508137"/>
            <a:ext cx="3217333" cy="24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9132755" y="5766282"/>
            <a:ext cx="220445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9" name="Google Shape;199;p6" descr="Ecological tolerance curve. Any environmental variable can be plotted... |  Download Scientific Diagra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1396196" y="2823428"/>
            <a:ext cx="5809059" cy="2214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7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9" name="Google Shape;209;p7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2" name="Google Shape;21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0" y="-2384"/>
            <a:ext cx="12192000" cy="6858000"/>
          </a:xfrm>
          <a:prstGeom prst="rect">
            <a:avLst/>
          </a:prstGeom>
          <a:blipFill rotWithShape="1">
            <a:blip r:embed="rId3">
              <a:alphaModFix amt="40000"/>
            </a:blip>
            <a:tile tx="-133350" ty="330200" sx="85000" sy="85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5" name="Google Shape;215;p7" descr="A group of bees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08057" y="645106"/>
            <a:ext cx="6762879" cy="32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/>
          <p:nvPr/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7266486" y="3674326"/>
            <a:ext cx="220445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819044" y="4376750"/>
            <a:ext cx="105539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Keystone species: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-141500" y="-16980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Youtube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 death of bees, 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colony collapse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/>
              <a:t>Genetic Diversity</a:t>
            </a:r>
            <a:endParaRPr/>
          </a:p>
        </p:txBody>
      </p:sp>
      <p:pic>
        <p:nvPicPr>
          <p:cNvPr id="237" name="Google Shape;237;p9" descr="A picture containing bubbl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575" y="619331"/>
            <a:ext cx="4366777" cy="272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 descr="A picture containing tree, outdoor, branch, trun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8152" y="3509433"/>
            <a:ext cx="3931624" cy="2771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>
            <a:spLocks noGrp="1"/>
          </p:cNvSpPr>
          <p:nvPr>
            <p:ph type="body" idx="1"/>
          </p:nvPr>
        </p:nvSpPr>
        <p:spPr>
          <a:xfrm>
            <a:off x="6846137" y="2303563"/>
            <a:ext cx="4602152" cy="371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Think-pair-share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What is the importance of biodiversity?</a:t>
            </a:r>
            <a:endParaRPr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2864362" y="3148512"/>
            <a:ext cx="249299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2779836" y="6081173"/>
            <a:ext cx="235994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7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Custom 8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Custom 8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Garamond</vt:lpstr>
      <vt:lpstr>Arial</vt:lpstr>
      <vt:lpstr>SavonVTI</vt:lpstr>
      <vt:lpstr>SavonVTI</vt:lpstr>
      <vt:lpstr>COMMUNITIES AND ECOSYSTEM DYNAMICS</vt:lpstr>
      <vt:lpstr>Habitats</vt:lpstr>
      <vt:lpstr>Niche</vt:lpstr>
      <vt:lpstr>  COMPETITIVE EXCLUSION PRINCIPLE  PREDATOR VS PREY  </vt:lpstr>
      <vt:lpstr>Symbiosis</vt:lpstr>
      <vt:lpstr>Tolerence</vt:lpstr>
      <vt:lpstr>PowerPoint Presentation</vt:lpstr>
      <vt:lpstr>PowerPoint Presentation</vt:lpstr>
      <vt:lpstr>Genetic Diversity</vt:lpstr>
      <vt:lpstr>PowerPoint Presentation</vt:lpstr>
      <vt:lpstr>PowerPoint Presentation</vt:lpstr>
      <vt:lpstr>SUCCESSION AND PIONEER SPECIES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 AND ECOSYSTEM DYNAMICS</dc:title>
  <dc:creator>Juan Franco</dc:creator>
  <cp:lastModifiedBy>MIGUEZ, JULIO C</cp:lastModifiedBy>
  <cp:revision>1</cp:revision>
  <dcterms:created xsi:type="dcterms:W3CDTF">2021-10-11T12:36:25Z</dcterms:created>
  <dcterms:modified xsi:type="dcterms:W3CDTF">2021-10-11T19:55:00Z</dcterms:modified>
</cp:coreProperties>
</file>